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308" r:id="rId4"/>
    <p:sldId id="260" r:id="rId5"/>
    <p:sldId id="287" r:id="rId6"/>
    <p:sldId id="273" r:id="rId7"/>
    <p:sldId id="289" r:id="rId8"/>
    <p:sldId id="302" r:id="rId9"/>
    <p:sldId id="290" r:id="rId10"/>
    <p:sldId id="296" r:id="rId11"/>
    <p:sldId id="295" r:id="rId12"/>
    <p:sldId id="297" r:id="rId13"/>
    <p:sldId id="283" r:id="rId14"/>
    <p:sldId id="306" r:id="rId15"/>
    <p:sldId id="307" r:id="rId16"/>
    <p:sldId id="310" r:id="rId17"/>
    <p:sldId id="311" r:id="rId18"/>
    <p:sldId id="280" r:id="rId19"/>
    <p:sldId id="312" r:id="rId20"/>
    <p:sldId id="313" r:id="rId21"/>
    <p:sldId id="314" r:id="rId22"/>
    <p:sldId id="315" r:id="rId23"/>
    <p:sldId id="316" r:id="rId24"/>
    <p:sldId id="317" r:id="rId25"/>
    <p:sldId id="31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5" orient="horz" pos="2568" userDrawn="1">
          <p15:clr>
            <a:srgbClr val="A4A3A4"/>
          </p15:clr>
        </p15:guide>
        <p15:guide id="6" orient="horz" pos="3770" userDrawn="1">
          <p15:clr>
            <a:srgbClr val="A4A3A4"/>
          </p15:clr>
        </p15:guide>
        <p15:guide id="7" orient="horz" pos="935" userDrawn="1">
          <p15:clr>
            <a:srgbClr val="A4A3A4"/>
          </p15:clr>
        </p15:guide>
        <p15:guide id="8" orient="horz" pos="1457" userDrawn="1">
          <p15:clr>
            <a:srgbClr val="A4A3A4"/>
          </p15:clr>
        </p15:guide>
        <p15:guide id="9" orient="horz" pos="1502" userDrawn="1">
          <p15:clr>
            <a:srgbClr val="A4A3A4"/>
          </p15:clr>
        </p15:guide>
        <p15:guide id="10" pos="529" userDrawn="1">
          <p15:clr>
            <a:srgbClr val="A4A3A4"/>
          </p15:clr>
        </p15:guide>
        <p15:guide id="11" pos="5927" userDrawn="1">
          <p15:clr>
            <a:srgbClr val="A4A3A4"/>
          </p15:clr>
        </p15:guide>
        <p15:guide id="12" pos="7106" userDrawn="1">
          <p15:clr>
            <a:srgbClr val="A4A3A4"/>
          </p15:clr>
        </p15:guide>
        <p15:guide id="13" pos="50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 showGuides="1">
      <p:cViewPr varScale="1">
        <p:scale>
          <a:sx n="121" d="100"/>
          <a:sy n="121" d="100"/>
        </p:scale>
        <p:origin x="132" y="168"/>
      </p:cViewPr>
      <p:guideLst>
        <p:guide orient="horz" pos="1117"/>
        <p:guide pos="3863"/>
        <p:guide orient="horz" pos="2568"/>
        <p:guide orient="horz" pos="3770"/>
        <p:guide orient="horz" pos="935"/>
        <p:guide orient="horz" pos="1457"/>
        <p:guide orient="horz" pos="1502"/>
        <p:guide pos="529"/>
        <p:guide pos="5927"/>
        <p:guide pos="7106"/>
        <p:guide pos="50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73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688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26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4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682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21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737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16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72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40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A5E69-6697-4340-BF6D-26B60D66B264}" type="datetimeFigureOut">
              <a:rPr lang="en-US" smtClean="0"/>
              <a:t>10/11/2025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02C05-AC43-4E76-A7E1-78DA3D7B8E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231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3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7.png"/><Relationship Id="rId7" Type="http://schemas.openxmlformats.org/officeDocument/2006/relationships/image" Target="../media/image79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6.png"/><Relationship Id="rId5" Type="http://schemas.openxmlformats.org/officeDocument/2006/relationships/image" Target="../media/image82.png"/><Relationship Id="rId10" Type="http://schemas.openxmlformats.org/officeDocument/2006/relationships/image" Target="../media/image85.png"/><Relationship Id="rId4" Type="http://schemas.openxmlformats.org/officeDocument/2006/relationships/image" Target="../media/image78.png"/><Relationship Id="rId9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56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10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3.png"/><Relationship Id="rId7" Type="http://schemas.openxmlformats.org/officeDocument/2006/relationships/image" Target="../media/image125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56.png"/><Relationship Id="rId10" Type="http://schemas.openxmlformats.org/officeDocument/2006/relationships/image" Target="../media/image128.png"/><Relationship Id="rId4" Type="http://schemas.openxmlformats.org/officeDocument/2006/relationships/image" Target="../media/image55.png"/><Relationship Id="rId9" Type="http://schemas.openxmlformats.org/officeDocument/2006/relationships/image" Target="../media/image1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31.png"/><Relationship Id="rId7" Type="http://schemas.openxmlformats.org/officeDocument/2006/relationships/image" Target="../media/image5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134.png"/><Relationship Id="rId4" Type="http://schemas.openxmlformats.org/officeDocument/2006/relationships/image" Target="../media/image132.png"/><Relationship Id="rId9" Type="http://schemas.openxmlformats.org/officeDocument/2006/relationships/image" Target="../media/image1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3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image" Target="../media/image7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6.png"/><Relationship Id="rId4" Type="http://schemas.openxmlformats.org/officeDocument/2006/relationships/image" Target="../media/image51.png"/><Relationship Id="rId9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Пары Лемера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биномиальный ряд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72872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Вычислительный эксперимент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24000" y="4306760"/>
            <a:ext cx="9144000" cy="472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Капитонец Кирилл Васильевич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68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4303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Функции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Q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</a:rPr>
              <a:t>k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1808162"/>
            <a:ext cx="6257925" cy="5905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247" y="2758210"/>
            <a:ext cx="3000375" cy="6000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2103" y="2628177"/>
            <a:ext cx="2105025" cy="1028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0475" y="2660505"/>
            <a:ext cx="1057275" cy="476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1100" y="3529012"/>
            <a:ext cx="2552700" cy="1095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4400" y="5016643"/>
            <a:ext cx="2819400" cy="132397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3516" y="3874798"/>
            <a:ext cx="2362200" cy="13430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4821380"/>
            <a:ext cx="1085850" cy="3048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5247" y="5411930"/>
            <a:ext cx="3924300" cy="5334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47134" y="2659964"/>
            <a:ext cx="3276600" cy="8302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747134" y="5276229"/>
            <a:ext cx="4234770" cy="80480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>
            <a:off x="8387197" y="3379110"/>
            <a:ext cx="3276600" cy="30374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Последовательность функций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{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Z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</a:rPr>
              <a:t>a,k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}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385" y="1484314"/>
            <a:ext cx="4019550" cy="933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1966" y="1879600"/>
            <a:ext cx="3695700" cy="5048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596614"/>
            <a:ext cx="1076325" cy="285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968630"/>
            <a:ext cx="1276350" cy="29527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39788" y="1484314"/>
            <a:ext cx="4036147" cy="10210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350171"/>
            <a:ext cx="1143000" cy="381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3817437"/>
            <a:ext cx="5724525" cy="6096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5488" y="4427037"/>
            <a:ext cx="73152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1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Предварительная оценка отношения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P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</a:rPr>
              <a:t>k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Z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</a:rPr>
              <a:t>a,k</a:t>
            </a:r>
            <a:r>
              <a:rPr lang="ru-RU" sz="2700" dirty="0" smtClean="0">
                <a:solidFill>
                  <a:schemeClr val="accent2">
                    <a:lumMod val="75000"/>
                  </a:schemeClr>
                </a:solidFill>
              </a:rPr>
              <a:t>-1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450" y="2988830"/>
            <a:ext cx="2981325" cy="733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388" y="3024187"/>
            <a:ext cx="2762250" cy="14954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" y="1808594"/>
            <a:ext cx="990600" cy="2762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0" y="2166937"/>
            <a:ext cx="1562100" cy="2952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3362" y="2384425"/>
            <a:ext cx="1333500" cy="4667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5346" y="2585893"/>
            <a:ext cx="1104900" cy="2952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9762" y="5751465"/>
            <a:ext cx="933450" cy="2476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7879" y="5374685"/>
            <a:ext cx="1400175" cy="2476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10505" y="4783192"/>
            <a:ext cx="1954924" cy="14520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99875" y="1663700"/>
            <a:ext cx="2981325" cy="5905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38787" y="4953029"/>
            <a:ext cx="111442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37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Нули последовательности функций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{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Z</a:t>
            </a:r>
            <a:r>
              <a:rPr lang="en-US" sz="3600" dirty="0" err="1" smtClean="0">
                <a:solidFill>
                  <a:schemeClr val="accent2">
                    <a:lumMod val="75000"/>
                  </a:schemeClr>
                </a:solidFill>
              </a:rPr>
              <a:t>a,k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}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193" y="2942990"/>
            <a:ext cx="1276350" cy="3333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232" y="3343774"/>
            <a:ext cx="933450" cy="2476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106" y="2965362"/>
            <a:ext cx="1400175" cy="2476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576512"/>
            <a:ext cx="5562600" cy="25812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567" y="3778750"/>
            <a:ext cx="4885714" cy="25542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38200" y="1631622"/>
            <a:ext cx="7107621" cy="7735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7723" y="5748336"/>
            <a:ext cx="2981325" cy="5905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0688" y="5418581"/>
            <a:ext cx="1047750" cy="28575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6389" y="2591586"/>
            <a:ext cx="1114425" cy="3143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134" y="1754651"/>
            <a:ext cx="6934200" cy="5429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9788" y="3320125"/>
            <a:ext cx="3362325" cy="371475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664372" y="3284323"/>
            <a:ext cx="2900856" cy="41699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7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Теорема Штольца-Чезаро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строгая оценка отношения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Pk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Za,k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-1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507" y="1791493"/>
            <a:ext cx="3705225" cy="180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031" y="2296031"/>
            <a:ext cx="2162175" cy="4286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273" y="2022475"/>
            <a:ext cx="5648325" cy="723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9579" y="2925762"/>
            <a:ext cx="2952750" cy="5143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998" y="2792124"/>
            <a:ext cx="5248275" cy="26479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6229" y="4315114"/>
            <a:ext cx="3219450" cy="29527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433441" y="2846854"/>
            <a:ext cx="3445153" cy="7745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7433441" y="4125760"/>
            <a:ext cx="3445153" cy="74578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2507" y="5606362"/>
            <a:ext cx="7333333" cy="6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1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Нули функции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Z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0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1690688"/>
            <a:ext cx="7334250" cy="600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4775" y="1361787"/>
            <a:ext cx="2286000" cy="11144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6750" y="2559627"/>
            <a:ext cx="1162050" cy="1123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646" y="4076699"/>
            <a:ext cx="3937635" cy="19716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2352" y="4095894"/>
            <a:ext cx="3914775" cy="19602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6746" y="4142855"/>
            <a:ext cx="1114425" cy="7810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646" y="2312988"/>
            <a:ext cx="3095625" cy="11049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1139" y="3031404"/>
            <a:ext cx="4038600" cy="4191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09966" y="4142855"/>
            <a:ext cx="1009650" cy="5048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03127" y="5616256"/>
            <a:ext cx="1419225" cy="5048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9646" y="3627148"/>
            <a:ext cx="3571875" cy="31432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867786" y="2290763"/>
            <a:ext cx="3428317" cy="11597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Прямоугольник 19"/>
          <p:cNvSpPr/>
          <p:nvPr/>
        </p:nvSpPr>
        <p:spPr>
          <a:xfrm>
            <a:off x="867786" y="3549632"/>
            <a:ext cx="3901283" cy="4621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Прямоугольник 20"/>
          <p:cNvSpPr/>
          <p:nvPr/>
        </p:nvSpPr>
        <p:spPr>
          <a:xfrm>
            <a:off x="5044967" y="5476373"/>
            <a:ext cx="1477386" cy="75280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2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Выводы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193710"/>
            <a:ext cx="5248275" cy="26479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202" y="4274853"/>
            <a:ext cx="3219450" cy="2952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153" y="2351954"/>
            <a:ext cx="4019550" cy="9334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7840" y="3397109"/>
            <a:ext cx="1400175" cy="5429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598" y="5527675"/>
            <a:ext cx="7305675" cy="4572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38201" y="2193710"/>
            <a:ext cx="4293476" cy="24965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1368747"/>
            <a:ext cx="73342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2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Вопросы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94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Феномен Лемера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 гипотеза Римана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839788" y="1808163"/>
            <a:ext cx="2451185" cy="469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2003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Ивич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851820" y="3608388"/>
            <a:ext cx="10515600" cy="21923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Феномен Лемера демонстрирует хрупкость ГР и возможность того, что можно найти численный контрпример для ГР.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Если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бы функция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Харди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достигла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отрицательного локального максимума или положительного локального минимума, то ГР была бы опровергнута. </a:t>
            </a:r>
          </a:p>
        </p:txBody>
      </p:sp>
    </p:spTree>
    <p:extLst>
      <p:ext uri="{BB962C8B-B14F-4D97-AF65-F5344CB8AC3E}">
        <p14:creationId xmlns:p14="http://schemas.microsoft.com/office/powerpoint/2010/main" val="412450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Пары Лемера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определения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839788" y="1808163"/>
            <a:ext cx="5909928" cy="6127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1994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Чордас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,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Смит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,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Варга 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837401" y="1829014"/>
            <a:ext cx="3443374" cy="6127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2015 </a:t>
            </a:r>
            <a:r>
              <a:rPr lang="ru-RU" sz="4000" dirty="0" err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Стоппл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38200" y="4643233"/>
            <a:ext cx="4600074" cy="6127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2018 </a:t>
            </a:r>
            <a:r>
              <a:rPr lang="ru-RU" sz="4000" dirty="0" err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Роджерс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, </a:t>
            </a:r>
            <a:r>
              <a:rPr lang="ru-RU" sz="4000" dirty="0" err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Тао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 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935037" y="5579857"/>
            <a:ext cx="2695575" cy="628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405" y="3139870"/>
            <a:ext cx="2809875" cy="1809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9173" y="5579857"/>
            <a:ext cx="4152900" cy="790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86" y="2820502"/>
            <a:ext cx="2933700" cy="904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8411" y="3745458"/>
            <a:ext cx="298132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8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Пары Лемера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51820" y="1724932"/>
            <a:ext cx="3396849" cy="6959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1956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Лемер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7904747" y="5396145"/>
            <a:ext cx="3339516" cy="559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2004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Гордон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2"/>
          <a:srcRect b="5045"/>
          <a:stretch/>
        </p:blipFill>
        <p:spPr>
          <a:xfrm>
            <a:off x="1498368" y="2420938"/>
            <a:ext cx="3585210" cy="3752840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0" y="1818673"/>
            <a:ext cx="5390804" cy="309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8750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Цель эксперимента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51820" y="2432970"/>
            <a:ext cx="10515600" cy="25878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Таким образом, все исследователи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предлагают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различные оценки расстояния между нулями Дзета функции, чтобы считать их парами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Лемера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Мы предлагаем инструмент, который показывает, как образуются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нули функции Харди,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и позволяет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исследовать любы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е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такие нули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1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2069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Постановка задачи</a:t>
            </a:r>
            <a:endParaRPr lang="en-US" dirty="0"/>
          </a:p>
        </p:txBody>
      </p:sp>
      <p:sp>
        <p:nvSpPr>
          <p:cNvPr id="21" name="Объект 2"/>
          <p:cNvSpPr>
            <a:spLocks noGrp="1"/>
          </p:cNvSpPr>
          <p:nvPr>
            <p:ph idx="1"/>
          </p:nvPr>
        </p:nvSpPr>
        <p:spPr>
          <a:xfrm>
            <a:off x="850232" y="1821197"/>
            <a:ext cx="10515600" cy="9548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Исследовать пары Лемера с помощью свойства биномиального ряда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838200" y="3620420"/>
            <a:ext cx="10515600" cy="747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Какое бы допустимое значение не принимала переменная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3" name="Рисунок 22"/>
          <p:cNvPicPr/>
          <p:nvPr/>
        </p:nvPicPr>
        <p:blipFill>
          <a:blip r:embed="rId2"/>
          <a:stretch>
            <a:fillRect/>
          </a:stretch>
        </p:blipFill>
        <p:spPr>
          <a:xfrm>
            <a:off x="3963988" y="2694780"/>
            <a:ext cx="4076700" cy="676275"/>
          </a:xfrm>
          <a:prstGeom prst="rect">
            <a:avLst/>
          </a:prstGeom>
        </p:spPr>
      </p:pic>
      <p:sp>
        <p:nvSpPr>
          <p:cNvPr id="24" name="Объект 2"/>
          <p:cNvSpPr txBox="1">
            <a:spLocks/>
          </p:cNvSpPr>
          <p:nvPr/>
        </p:nvSpPr>
        <p:spPr>
          <a:xfrm>
            <a:off x="850232" y="4880309"/>
            <a:ext cx="10515600" cy="747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Значение ряда всегда остается положительным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887" y="4339849"/>
            <a:ext cx="1038225" cy="3619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919" y="5588000"/>
            <a:ext cx="10382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00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Метод суммирования Чезаро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200" y="1536700"/>
            <a:ext cx="1114425" cy="5429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369" y="2276475"/>
            <a:ext cx="1304925" cy="46672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6096000" y="1560512"/>
            <a:ext cx="4314825" cy="495300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5"/>
          <a:stretch>
            <a:fillRect/>
          </a:stretch>
        </p:blipFill>
        <p:spPr>
          <a:xfrm>
            <a:off x="6096000" y="2276475"/>
            <a:ext cx="4362450" cy="68580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6"/>
          <a:stretch>
            <a:fillRect/>
          </a:stretch>
        </p:blipFill>
        <p:spPr>
          <a:xfrm>
            <a:off x="6096000" y="3078161"/>
            <a:ext cx="2514600" cy="676275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7"/>
          <a:stretch>
            <a:fillRect/>
          </a:stretch>
        </p:blipFill>
        <p:spPr>
          <a:xfrm>
            <a:off x="6182810" y="3870322"/>
            <a:ext cx="1809750" cy="714375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8"/>
          <a:stretch>
            <a:fillRect/>
          </a:stretch>
        </p:blipFill>
        <p:spPr>
          <a:xfrm>
            <a:off x="864619" y="4584697"/>
            <a:ext cx="1485900" cy="6381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4619" y="5419970"/>
            <a:ext cx="12096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11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Точки Грама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39788" y="1411672"/>
            <a:ext cx="3599865" cy="396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Точки 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>Г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рама первого рода</a:t>
            </a:r>
            <a:endParaRPr lang="en-US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664607" y="4007251"/>
            <a:ext cx="5183505" cy="2280285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6096000" y="1376746"/>
            <a:ext cx="3599865" cy="3964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Точки 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>Г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рама второго рода</a:t>
            </a:r>
            <a:endParaRPr lang="en-US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3"/>
          <a:stretch>
            <a:fillRect/>
          </a:stretch>
        </p:blipFill>
        <p:spPr>
          <a:xfrm>
            <a:off x="6244042" y="4032968"/>
            <a:ext cx="5212080" cy="22288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495" y="1907117"/>
            <a:ext cx="2105025" cy="4667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1170" y="2673351"/>
            <a:ext cx="2286000" cy="11144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028" y="1859048"/>
            <a:ext cx="3166110" cy="205168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2928" y="3551082"/>
            <a:ext cx="933450" cy="28575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4050" y="3635647"/>
            <a:ext cx="876300" cy="219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2928" y="3237273"/>
            <a:ext cx="2038350" cy="228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44050" y="3115143"/>
            <a:ext cx="2095500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7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Точки Грама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третьего рода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Рисунок 13"/>
          <p:cNvPicPr/>
          <p:nvPr/>
        </p:nvPicPr>
        <p:blipFill>
          <a:blip r:embed="rId2"/>
          <a:stretch>
            <a:fillRect/>
          </a:stretch>
        </p:blipFill>
        <p:spPr>
          <a:xfrm>
            <a:off x="3177743" y="3364547"/>
            <a:ext cx="6120765" cy="262032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8" y="1773238"/>
            <a:ext cx="3924300" cy="533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5078" y="2875308"/>
            <a:ext cx="885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0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Модуль функции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Q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</a:rPr>
              <a:t>k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052" y="4076700"/>
            <a:ext cx="1333500" cy="466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340" y="4727278"/>
            <a:ext cx="3028950" cy="342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611" y="4737108"/>
            <a:ext cx="952500" cy="24765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2465" y="1553000"/>
            <a:ext cx="3000375" cy="60007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5238" y="1638726"/>
            <a:ext cx="3924300" cy="5334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1292" y="2374034"/>
            <a:ext cx="2105025" cy="46672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2465" y="3050308"/>
            <a:ext cx="2600325" cy="8763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611" y="4010025"/>
            <a:ext cx="4676775" cy="533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79152" y="5254031"/>
            <a:ext cx="2533650" cy="84772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004496" y="5147441"/>
            <a:ext cx="2687965" cy="10641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6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Функция Харди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839788" y="1808163"/>
            <a:ext cx="6435998" cy="4695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1994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Карацуба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,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2012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Ивич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50" y="2611593"/>
            <a:ext cx="2514600" cy="12668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688" y="2053540"/>
            <a:ext cx="3152775" cy="533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052" y="2544443"/>
            <a:ext cx="3543300" cy="2047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0410" y="5332082"/>
            <a:ext cx="2352675" cy="7524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1861" y="2799873"/>
            <a:ext cx="3987165" cy="25536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475" y="4222967"/>
            <a:ext cx="4476750" cy="210978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4154" y="2571093"/>
            <a:ext cx="2343806" cy="13073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0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Подход к решению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49404" y="1497441"/>
            <a:ext cx="7191284" cy="2478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Расширить область определения функции Харди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Получить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аналитическое продолжение в удобной форме</a:t>
            </a:r>
          </a:p>
          <a:p>
            <a:pPr lvl="1">
              <a:buFontTx/>
              <a:buChar char="-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для использования биномиального ряда </a:t>
            </a:r>
          </a:p>
          <a:p>
            <a:pPr lvl="1">
              <a:buFontTx/>
              <a:buChar char="-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ля доказательства сходимости и равномерной сходимости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Подставить биномиальный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ряд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Исследовать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получившееся выражение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49404" y="2011773"/>
            <a:ext cx="6610175" cy="700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4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Обобщенная функция Харди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49404" y="2011773"/>
            <a:ext cx="6610175" cy="700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6825389" y="5403850"/>
            <a:ext cx="4000500" cy="5810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06" y="1866232"/>
            <a:ext cx="5210175" cy="1724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0914" y="3764703"/>
            <a:ext cx="3590925" cy="2343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1258" y="2711808"/>
            <a:ext cx="3314700" cy="204787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597869" y="5131676"/>
            <a:ext cx="4359165" cy="108782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2270" y="1941772"/>
            <a:ext cx="235267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5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5651" y="367481"/>
            <a:ext cx="10515600" cy="1112452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Суммирование Дзета функции</a:t>
            </a:r>
            <a:endParaRPr lang="en-US" dirty="0"/>
          </a:p>
        </p:txBody>
      </p:sp>
      <p:pic>
        <p:nvPicPr>
          <p:cNvPr id="13" name="Рисунок 12"/>
          <p:cNvPicPr/>
          <p:nvPr/>
        </p:nvPicPr>
        <p:blipFill>
          <a:blip r:embed="rId2"/>
          <a:stretch>
            <a:fillRect/>
          </a:stretch>
        </p:blipFill>
        <p:spPr>
          <a:xfrm>
            <a:off x="1049064" y="1827212"/>
            <a:ext cx="3714750" cy="466725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3"/>
          <a:stretch>
            <a:fillRect/>
          </a:stretch>
        </p:blipFill>
        <p:spPr>
          <a:xfrm>
            <a:off x="1001439" y="2519362"/>
            <a:ext cx="1057275" cy="600075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4"/>
          <a:stretch>
            <a:fillRect/>
          </a:stretch>
        </p:blipFill>
        <p:spPr>
          <a:xfrm>
            <a:off x="6504864" y="2590799"/>
            <a:ext cx="1924050" cy="457200"/>
          </a:xfrm>
          <a:prstGeom prst="rect">
            <a:avLst/>
          </a:prstGeom>
        </p:spPr>
      </p:pic>
      <p:pic>
        <p:nvPicPr>
          <p:cNvPr id="20" name="Рисунок 19"/>
          <p:cNvPicPr/>
          <p:nvPr/>
        </p:nvPicPr>
        <p:blipFill>
          <a:blip r:embed="rId5"/>
          <a:stretch>
            <a:fillRect/>
          </a:stretch>
        </p:blipFill>
        <p:spPr>
          <a:xfrm>
            <a:off x="8756421" y="2539507"/>
            <a:ext cx="1771650" cy="447675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6"/>
          <a:stretch>
            <a:fillRect/>
          </a:stretch>
        </p:blipFill>
        <p:spPr>
          <a:xfrm>
            <a:off x="6504864" y="3186006"/>
            <a:ext cx="2952750" cy="695325"/>
          </a:xfrm>
          <a:prstGeom prst="rect">
            <a:avLst/>
          </a:prstGeom>
        </p:spPr>
      </p:pic>
      <p:pic>
        <p:nvPicPr>
          <p:cNvPr id="24" name="Рисунок 23"/>
          <p:cNvPicPr/>
          <p:nvPr/>
        </p:nvPicPr>
        <p:blipFill>
          <a:blip r:embed="rId7"/>
          <a:stretch>
            <a:fillRect/>
          </a:stretch>
        </p:blipFill>
        <p:spPr>
          <a:xfrm>
            <a:off x="6504864" y="4781339"/>
            <a:ext cx="1790700" cy="733425"/>
          </a:xfrm>
          <a:prstGeom prst="rect">
            <a:avLst/>
          </a:prstGeom>
        </p:spPr>
      </p:pic>
      <p:pic>
        <p:nvPicPr>
          <p:cNvPr id="27" name="Рисунок 26"/>
          <p:cNvPicPr/>
          <p:nvPr/>
        </p:nvPicPr>
        <p:blipFill>
          <a:blip r:embed="rId8"/>
          <a:stretch>
            <a:fillRect/>
          </a:stretch>
        </p:blipFill>
        <p:spPr>
          <a:xfrm>
            <a:off x="8785225" y="5675312"/>
            <a:ext cx="1247775" cy="619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3845" y="1541038"/>
            <a:ext cx="2409825" cy="85725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445792" y="1363450"/>
            <a:ext cx="2447878" cy="106465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536848" y="3397199"/>
            <a:ext cx="1986456" cy="6313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6445792" y="5614671"/>
            <a:ext cx="3587208" cy="82554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848" y="4228595"/>
            <a:ext cx="2278380" cy="1459230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11"/>
          <a:stretch>
            <a:fillRect/>
          </a:stretch>
        </p:blipFill>
        <p:spPr>
          <a:xfrm>
            <a:off x="2641491" y="2635885"/>
            <a:ext cx="3440430" cy="3280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9951" y="5724718"/>
            <a:ext cx="2000250" cy="523875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529951" y="5630124"/>
            <a:ext cx="1986456" cy="6313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1694" y="3489455"/>
            <a:ext cx="1838325" cy="4667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53777" y="3195530"/>
            <a:ext cx="1400175" cy="676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3845" y="3986387"/>
            <a:ext cx="1933575" cy="7239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14495" y="4795131"/>
            <a:ext cx="1171575" cy="6953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83845" y="5687825"/>
            <a:ext cx="21526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0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18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Суммирование Дзета функции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/>
          <p:nvPr/>
        </p:nvPicPr>
        <p:blipFill>
          <a:blip r:embed="rId2"/>
          <a:stretch>
            <a:fillRect/>
          </a:stretch>
        </p:blipFill>
        <p:spPr>
          <a:xfrm>
            <a:off x="4359116" y="1337706"/>
            <a:ext cx="3473768" cy="3213735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3"/>
          <a:stretch>
            <a:fillRect/>
          </a:stretch>
        </p:blipFill>
        <p:spPr>
          <a:xfrm>
            <a:off x="1686604" y="1484314"/>
            <a:ext cx="1866900" cy="1304925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4"/>
          <a:stretch>
            <a:fillRect/>
          </a:stretch>
        </p:blipFill>
        <p:spPr>
          <a:xfrm>
            <a:off x="1025366" y="2951034"/>
            <a:ext cx="3257550" cy="14573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234" y="4681620"/>
            <a:ext cx="2638425" cy="1133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6275" y="4543507"/>
            <a:ext cx="3133725" cy="14097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486400" y="4551441"/>
            <a:ext cx="5943600" cy="1447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8825820" y="2685774"/>
            <a:ext cx="2604180" cy="17449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1111793" y="4679231"/>
            <a:ext cx="3016519" cy="72045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0171" y="2096360"/>
            <a:ext cx="1381125" cy="4572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7947" y="773889"/>
            <a:ext cx="1790700" cy="6000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0360" y="1438748"/>
            <a:ext cx="1285875" cy="54292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82075" y="2779227"/>
            <a:ext cx="2371725" cy="153352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9178" y="6055072"/>
            <a:ext cx="6619875" cy="381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10377" y="4729402"/>
            <a:ext cx="241935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84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41572" cy="144303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Суммирование обобщенной функции Харди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082" y="2148177"/>
            <a:ext cx="819150" cy="3524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340" y="1773238"/>
            <a:ext cx="4362450" cy="12287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469" y="3226808"/>
            <a:ext cx="2733675" cy="12192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6600" y="3174421"/>
            <a:ext cx="2924175" cy="13239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7587" y="1732394"/>
            <a:ext cx="2362200" cy="134302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366" y="5460707"/>
            <a:ext cx="2552700" cy="63817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0031" y="5065420"/>
            <a:ext cx="2628900" cy="16573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265" y="3328119"/>
            <a:ext cx="4038600" cy="97155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1349" y="4836820"/>
            <a:ext cx="3114675" cy="188595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0215" y="4498396"/>
            <a:ext cx="2600325" cy="8763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69069" y="4713890"/>
            <a:ext cx="6584731" cy="2081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850298" y="5374696"/>
            <a:ext cx="2842339" cy="8053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431159" y="3248119"/>
            <a:ext cx="4203903" cy="116195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0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4303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Биномиальный ряд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и обобщенная функция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Х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арди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2"/>
          <a:stretch>
            <a:fillRect/>
          </a:stretch>
        </p:blipFill>
        <p:spPr>
          <a:xfrm>
            <a:off x="839788" y="2023650"/>
            <a:ext cx="1714500" cy="523875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3"/>
          <a:stretch>
            <a:fillRect/>
          </a:stretch>
        </p:blipFill>
        <p:spPr>
          <a:xfrm>
            <a:off x="2898356" y="2051050"/>
            <a:ext cx="981075" cy="523875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4"/>
          <a:stretch>
            <a:fillRect/>
          </a:stretch>
        </p:blipFill>
        <p:spPr>
          <a:xfrm>
            <a:off x="860006" y="2657781"/>
            <a:ext cx="4076700" cy="676275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5"/>
          <a:stretch>
            <a:fillRect/>
          </a:stretch>
        </p:blipFill>
        <p:spPr>
          <a:xfrm>
            <a:off x="7329452" y="1952212"/>
            <a:ext cx="4714875" cy="666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788" y="4181944"/>
            <a:ext cx="5505450" cy="60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591" y="5188329"/>
            <a:ext cx="6257925" cy="5905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34378" y="4230687"/>
            <a:ext cx="2105025" cy="4667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3891" y="4902579"/>
            <a:ext cx="2600325" cy="8763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3891" y="2962275"/>
            <a:ext cx="2286000" cy="111442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46187" y="4968475"/>
            <a:ext cx="6584731" cy="1016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8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18203</TotalTime>
  <Words>231</Words>
  <Application>Microsoft Office PowerPoint</Application>
  <PresentationFormat>Широкоэкранный</PresentationFormat>
  <Paragraphs>49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Пары Лемера  и  биномиальный ряд</vt:lpstr>
      <vt:lpstr>Пары Лемера</vt:lpstr>
      <vt:lpstr>Функция Харди</vt:lpstr>
      <vt:lpstr>Подход к решению</vt:lpstr>
      <vt:lpstr>Обобщенная функция Харди</vt:lpstr>
      <vt:lpstr>Суммирование Дзета функции</vt:lpstr>
      <vt:lpstr>Суммирование Дзета функции</vt:lpstr>
      <vt:lpstr>Суммирование обобщенной функции Харди</vt:lpstr>
      <vt:lpstr>Биномиальный ряд  и обобщенная функция Харди</vt:lpstr>
      <vt:lpstr>Функции Qk</vt:lpstr>
      <vt:lpstr>Последовательность функций {Za,k} </vt:lpstr>
      <vt:lpstr>Предварительная оценка отношения Pk/Za,k-1</vt:lpstr>
      <vt:lpstr>Нули последовательности функций {Za,k}</vt:lpstr>
      <vt:lpstr>Теорема Штольца-Чезаро строгая оценка отношения Pk/Za,k-1</vt:lpstr>
      <vt:lpstr>Нули функции Z0</vt:lpstr>
      <vt:lpstr>Выводы</vt:lpstr>
      <vt:lpstr>Вопросы</vt:lpstr>
      <vt:lpstr>Феномен Лемера и гипотеза Римана</vt:lpstr>
      <vt:lpstr>Пары Лемера - определения</vt:lpstr>
      <vt:lpstr>Цель эксперимента</vt:lpstr>
      <vt:lpstr>Постановка задачи</vt:lpstr>
      <vt:lpstr>Метод суммирования Чезаро</vt:lpstr>
      <vt:lpstr>Точки Грама</vt:lpstr>
      <vt:lpstr>Точки Грама третьего рода</vt:lpstr>
      <vt:lpstr>Модуль функции Qk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Обобщенные коэффициенты ряда Дирихле</dc:title>
  <dc:creator>Капитонец Кирилл Васильевич</dc:creator>
  <cp:lastModifiedBy>Капитонец Кирилл Васильевич</cp:lastModifiedBy>
  <cp:revision>229</cp:revision>
  <dcterms:created xsi:type="dcterms:W3CDTF">2021-09-12T16:53:25Z</dcterms:created>
  <dcterms:modified xsi:type="dcterms:W3CDTF">2025-10-11T05:17:20Z</dcterms:modified>
</cp:coreProperties>
</file>