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64" r:id="rId4"/>
    <p:sldId id="266" r:id="rId5"/>
    <p:sldId id="258" r:id="rId6"/>
    <p:sldId id="267" r:id="rId7"/>
    <p:sldId id="259" r:id="rId8"/>
    <p:sldId id="268" r:id="rId9"/>
    <p:sldId id="260" r:id="rId10"/>
    <p:sldId id="269" r:id="rId11"/>
    <p:sldId id="261" r:id="rId12"/>
    <p:sldId id="271" r:id="rId13"/>
    <p:sldId id="262" r:id="rId14"/>
    <p:sldId id="263" r:id="rId15"/>
    <p:sldId id="270" r:id="rId16"/>
    <p:sldId id="265" r:id="rId1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1" autoAdjust="0"/>
    <p:restoredTop sz="94660"/>
  </p:normalViewPr>
  <p:slideViewPr>
    <p:cSldViewPr snapToGrid="0">
      <p:cViewPr varScale="1">
        <p:scale>
          <a:sx n="88" d="100"/>
          <a:sy n="88" d="100"/>
        </p:scale>
        <p:origin x="45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10/11/2025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Математика </a:t>
            </a:r>
            <a:r>
              <a:rPr lang="ru-RU" dirty="0"/>
              <a:t>для сдачи ЕГЭ по информатике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8" y="3919024"/>
            <a:ext cx="6400800" cy="1947333"/>
          </a:xfrm>
        </p:spPr>
        <p:txBody>
          <a:bodyPr/>
          <a:lstStyle/>
          <a:p>
            <a:r>
              <a:rPr lang="ru-RU" dirty="0" smtClean="0"/>
              <a:t>Ключевые </a:t>
            </a:r>
            <a:r>
              <a:rPr lang="ru-RU" dirty="0"/>
              <a:t>темы для успешной </a:t>
            </a:r>
            <a:r>
              <a:rPr lang="ru-RU" dirty="0" smtClean="0"/>
              <a:t>подготовки</a:t>
            </a:r>
            <a:endParaRPr lang="en-US" dirty="0" smtClean="0"/>
          </a:p>
          <a:p>
            <a:r>
              <a:rPr lang="ru-RU" sz="1800" dirty="0"/>
              <a:t>Дмитрий Валерьевич Кузнецов, учитель информатики ГАОУ «Физико-математическая школа» Тюменской области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345" y="521958"/>
            <a:ext cx="3609905" cy="339706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16569999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9862703" cy="1507067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комбинаторика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Подсчет </a:t>
            </a:r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вариантов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105" y="327217"/>
            <a:ext cx="8548226" cy="221828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93289" y="3028830"/>
            <a:ext cx="9107171" cy="17147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26722429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11228040" cy="1507067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числами и последовательностями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8948303" cy="3615267"/>
          </a:xfrm>
        </p:spPr>
        <p:txBody>
          <a:bodyPr>
            <a:normAutofit/>
          </a:bodyPr>
          <a:lstStyle/>
          <a:p>
            <a:pPr lvl="0"/>
            <a:r>
              <a:rPr lang="ru-RU" sz="2800" b="1" dirty="0"/>
              <a:t>Ключевые темы:</a:t>
            </a:r>
            <a:endParaRPr lang="ru-RU" sz="2800" dirty="0"/>
          </a:p>
          <a:p>
            <a:pPr lvl="1"/>
            <a:r>
              <a:rPr lang="ru-RU" sz="2800" dirty="0"/>
              <a:t>НОД, НОК, алгоритм Евклида</a:t>
            </a:r>
          </a:p>
          <a:p>
            <a:pPr lvl="1"/>
            <a:r>
              <a:rPr lang="ru-RU" sz="2800" dirty="0"/>
              <a:t>Делимость, простые числа</a:t>
            </a:r>
          </a:p>
          <a:p>
            <a:pPr lvl="1"/>
            <a:r>
              <a:rPr lang="ru-RU" sz="2800" dirty="0"/>
              <a:t>Анализ алгоритмов</a:t>
            </a:r>
          </a:p>
          <a:p>
            <a:pPr lvl="0"/>
            <a:r>
              <a:rPr lang="ru-RU" sz="2800" b="1" dirty="0"/>
              <a:t>Задания ЕГЭ:</a:t>
            </a:r>
            <a:r>
              <a:rPr lang="ru-RU" sz="2800" dirty="0"/>
              <a:t> №6, №12, №16, №23, №24, №25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0230183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11228040" cy="1507067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числами и последовательностями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491" y="1853854"/>
            <a:ext cx="9269119" cy="2038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4240654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11228040" cy="1507067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Функции, графики и прогрессии</a:t>
            </a:r>
            <a:endParaRPr lang="ru-RU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8948303" cy="3615267"/>
          </a:xfrm>
        </p:spPr>
        <p:txBody>
          <a:bodyPr>
            <a:noAutofit/>
          </a:bodyPr>
          <a:lstStyle/>
          <a:p>
            <a:pPr lvl="0"/>
            <a:r>
              <a:rPr lang="ru-RU" sz="2800" b="1" dirty="0"/>
              <a:t>Ключевые темы:</a:t>
            </a:r>
            <a:endParaRPr lang="ru-RU" sz="2800" dirty="0"/>
          </a:p>
          <a:p>
            <a:pPr lvl="1"/>
            <a:r>
              <a:rPr lang="ru-RU" sz="2800" dirty="0"/>
              <a:t>Арифметическая и геометрическая прогрессии</a:t>
            </a:r>
          </a:p>
          <a:p>
            <a:pPr lvl="1"/>
            <a:r>
              <a:rPr lang="ru-RU" sz="2800" dirty="0"/>
              <a:t>Анализ функций (возрастание, убывание, экстремумы)</a:t>
            </a:r>
          </a:p>
          <a:p>
            <a:pPr lvl="1"/>
            <a:r>
              <a:rPr lang="ru-RU" sz="2800" dirty="0"/>
              <a:t>Геометрия: расстояние между точками, уравнение прямой</a:t>
            </a:r>
          </a:p>
          <a:p>
            <a:pPr lvl="0"/>
            <a:r>
              <a:rPr lang="ru-RU" sz="2800" b="1" dirty="0"/>
              <a:t>Задания ЕГЭ:</a:t>
            </a:r>
            <a:r>
              <a:rPr lang="ru-RU" sz="2800" dirty="0"/>
              <a:t> №6, №8, №16, №17, №23, №26, №27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658470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11228040" cy="1507067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графов</a:t>
            </a:r>
            <a:endParaRPr lang="ru-RU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8948303" cy="3615267"/>
          </a:xfrm>
        </p:spPr>
        <p:txBody>
          <a:bodyPr>
            <a:normAutofit/>
          </a:bodyPr>
          <a:lstStyle/>
          <a:p>
            <a:pPr lvl="0"/>
            <a:r>
              <a:rPr lang="ru-RU" sz="2800" b="1" dirty="0"/>
              <a:t>Ключевые темы:</a:t>
            </a:r>
            <a:endParaRPr lang="ru-RU" sz="2800" dirty="0"/>
          </a:p>
          <a:p>
            <a:pPr lvl="1"/>
            <a:r>
              <a:rPr lang="ru-RU" sz="2800" dirty="0"/>
              <a:t>Матрицы смежности</a:t>
            </a:r>
          </a:p>
          <a:p>
            <a:pPr lvl="1"/>
            <a:r>
              <a:rPr lang="ru-RU" sz="2800" dirty="0"/>
              <a:t>Обход графа</a:t>
            </a:r>
          </a:p>
          <a:p>
            <a:pPr lvl="1"/>
            <a:r>
              <a:rPr lang="ru-RU" sz="2800" dirty="0"/>
              <a:t>Поиск оптимальных путей</a:t>
            </a:r>
          </a:p>
          <a:p>
            <a:pPr lvl="0"/>
            <a:r>
              <a:rPr lang="ru-RU" sz="2800" b="1" dirty="0"/>
              <a:t>Задания ЕГЭ:</a:t>
            </a:r>
            <a:r>
              <a:rPr lang="ru-RU" sz="2800" dirty="0"/>
              <a:t> №1, №19-21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8276967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11228040" cy="1507067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Теория графов</a:t>
            </a:r>
            <a:endParaRPr lang="ru-RU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6447" y="327217"/>
            <a:ext cx="4726135" cy="18769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4857" y="1227252"/>
            <a:ext cx="4843428" cy="5174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597142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11228040" cy="1507067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Успех на ЕГЭ = Сильная математическая база</a:t>
            </a:r>
            <a:endParaRPr lang="ru-RU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8948303" cy="3615267"/>
          </a:xfrm>
        </p:spPr>
        <p:txBody>
          <a:bodyPr>
            <a:normAutofit/>
          </a:bodyPr>
          <a:lstStyle/>
          <a:p>
            <a:pPr lvl="1"/>
            <a:r>
              <a:rPr lang="ru-RU" sz="2800" dirty="0"/>
              <a:t>Математика пронизывает все задания ЕГЭ по информатике.</a:t>
            </a:r>
          </a:p>
          <a:p>
            <a:pPr lvl="1"/>
            <a:r>
              <a:rPr lang="ru-RU" sz="2800" dirty="0"/>
              <a:t>Систематическое изучение этих тем — ключ к высокому баллу.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957041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9862703" cy="1507067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/>
              <a:t>Информатика = Прикладная математика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8948303" cy="3615267"/>
          </a:xfrm>
        </p:spPr>
        <p:txBody>
          <a:bodyPr/>
          <a:lstStyle/>
          <a:p>
            <a:pPr lvl="1"/>
            <a:r>
              <a:rPr lang="ru-RU" sz="3200" dirty="0"/>
              <a:t>Уверенное владение математикой — основа для решения большинства задач ЕГЭ по информатике.</a:t>
            </a:r>
          </a:p>
          <a:p>
            <a:pPr lvl="1"/>
            <a:r>
              <a:rPr lang="ru-RU" sz="3200" dirty="0"/>
              <a:t>Без математики «никуда».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9986471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9862703" cy="1507067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Алгебра логики - Фундамент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анализа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8948303" cy="3615267"/>
          </a:xfrm>
        </p:spPr>
        <p:txBody>
          <a:bodyPr>
            <a:normAutofit fontScale="92500" lnSpcReduction="10000"/>
          </a:bodyPr>
          <a:lstStyle/>
          <a:p>
            <a:pPr lvl="0"/>
            <a:r>
              <a:rPr lang="ru-RU" sz="2800" b="1" dirty="0" smtClean="0"/>
              <a:t>Ключевые темы:</a:t>
            </a:r>
            <a:endParaRPr lang="ru-RU" sz="2800" dirty="0" smtClean="0"/>
          </a:p>
          <a:p>
            <a:pPr lvl="1"/>
            <a:r>
              <a:rPr lang="ru-RU" sz="2800" dirty="0" smtClean="0"/>
              <a:t>Логические операции (И, ИЛИ, НЕ, импликация</a:t>
            </a:r>
            <a:r>
              <a:rPr lang="en-US" sz="2800" dirty="0" smtClean="0"/>
              <a:t>, </a:t>
            </a:r>
            <a:r>
              <a:rPr lang="ru-RU" sz="2800" dirty="0" smtClean="0"/>
              <a:t>эквивалентность)</a:t>
            </a:r>
          </a:p>
          <a:p>
            <a:pPr lvl="1"/>
            <a:r>
              <a:rPr lang="ru-RU" sz="2800" dirty="0" smtClean="0"/>
              <a:t>Таблицы истинности</a:t>
            </a:r>
          </a:p>
          <a:p>
            <a:pPr lvl="1"/>
            <a:r>
              <a:rPr lang="ru-RU" sz="2800" dirty="0" smtClean="0"/>
              <a:t>Законы де Моргана</a:t>
            </a:r>
          </a:p>
          <a:p>
            <a:pPr lvl="1"/>
            <a:r>
              <a:rPr lang="ru-RU" sz="2800" dirty="0" smtClean="0"/>
              <a:t>Упрощение логических выражений</a:t>
            </a:r>
          </a:p>
          <a:p>
            <a:pPr lvl="0"/>
            <a:r>
              <a:rPr lang="ru-RU" sz="2800" b="1" dirty="0" smtClean="0"/>
              <a:t>Задания ЕГЭ:</a:t>
            </a:r>
            <a:r>
              <a:rPr lang="ru-RU" sz="2800" dirty="0" smtClean="0"/>
              <a:t> №2, №15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12167818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9862703" cy="1507067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Алгебра логики - Фундамент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анализа</a:t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5712" y="402680"/>
            <a:ext cx="7811590" cy="199100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5712" y="3209702"/>
            <a:ext cx="11462362" cy="12706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5658346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9862703" cy="1507067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Системы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счисления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8948303" cy="3615267"/>
          </a:xfrm>
        </p:spPr>
        <p:txBody>
          <a:bodyPr/>
          <a:lstStyle/>
          <a:p>
            <a:pPr lvl="0"/>
            <a:r>
              <a:rPr lang="ru-RU" sz="2800" b="1" dirty="0"/>
              <a:t>Ключевые темы:</a:t>
            </a:r>
            <a:endParaRPr lang="ru-RU" sz="2800" dirty="0"/>
          </a:p>
          <a:p>
            <a:pPr lvl="1"/>
            <a:r>
              <a:rPr lang="ru-RU" sz="2800" dirty="0"/>
              <a:t>Перевод между </a:t>
            </a:r>
            <a:r>
              <a:rPr lang="ru-RU" sz="2800" dirty="0" smtClean="0"/>
              <a:t>системами счисления </a:t>
            </a:r>
            <a:r>
              <a:rPr lang="ru-RU" sz="2800" dirty="0" smtClean="0"/>
              <a:t>(8-я</a:t>
            </a:r>
            <a:r>
              <a:rPr lang="ru-RU" sz="2800" dirty="0"/>
              <a:t>, 10-я, 16-я)</a:t>
            </a:r>
          </a:p>
          <a:p>
            <a:pPr lvl="1"/>
            <a:r>
              <a:rPr lang="ru-RU" sz="2800" dirty="0"/>
              <a:t>Арифметические операции в разных </a:t>
            </a:r>
            <a:r>
              <a:rPr lang="ru-RU" sz="2800" dirty="0" smtClean="0"/>
              <a:t>системах счисления</a:t>
            </a:r>
            <a:endParaRPr lang="ru-RU" sz="2800" dirty="0"/>
          </a:p>
          <a:p>
            <a:pPr lvl="0"/>
            <a:r>
              <a:rPr lang="ru-RU" sz="2800" b="1" dirty="0"/>
              <a:t>Задания ЕГЭ:</a:t>
            </a:r>
            <a:r>
              <a:rPr lang="ru-RU" sz="2800" dirty="0"/>
              <a:t> №7, №11, №14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38258948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9862703" cy="1507067"/>
          </a:xfrm>
        </p:spPr>
        <p:txBody>
          <a:bodyPr>
            <a:normAutofit/>
          </a:bodyPr>
          <a:lstStyle/>
          <a:p>
            <a:pPr lv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Системы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счисления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Язык </a:t>
            </a:r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компьютера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3139" y="284685"/>
            <a:ext cx="8219040" cy="31377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0311979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9862703" cy="1507067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Двоичное представление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информации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Всё состоит из битов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8948303" cy="3615267"/>
          </a:xfrm>
        </p:spPr>
        <p:txBody>
          <a:bodyPr/>
          <a:lstStyle/>
          <a:p>
            <a:pPr lvl="0"/>
            <a:r>
              <a:rPr lang="ru-RU" sz="2800" b="1" dirty="0"/>
              <a:t>Ключевые темы:</a:t>
            </a:r>
            <a:endParaRPr lang="ru-RU" sz="2800" dirty="0"/>
          </a:p>
          <a:p>
            <a:pPr lvl="1"/>
            <a:r>
              <a:rPr lang="ru-RU" sz="2800" dirty="0"/>
              <a:t>Кодирование чисел, символов (ASCII, </a:t>
            </a:r>
            <a:r>
              <a:rPr lang="ru-RU" sz="2800" dirty="0" err="1"/>
              <a:t>Unicode</a:t>
            </a:r>
            <a:r>
              <a:rPr lang="ru-RU" sz="2800" dirty="0"/>
              <a:t>), цветов (RGB)</a:t>
            </a:r>
          </a:p>
          <a:p>
            <a:pPr lvl="1"/>
            <a:r>
              <a:rPr lang="ru-RU" sz="2800" dirty="0"/>
              <a:t>Расчет информационного объема</a:t>
            </a:r>
          </a:p>
          <a:p>
            <a:pPr lvl="0"/>
            <a:r>
              <a:rPr lang="ru-RU" sz="2800" b="1" dirty="0"/>
              <a:t>Задания ЕГЭ:</a:t>
            </a:r>
            <a:r>
              <a:rPr lang="ru-RU" sz="2800" dirty="0"/>
              <a:t> №7, №11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964754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9862703" cy="1507067"/>
          </a:xfrm>
        </p:spPr>
        <p:txBody>
          <a:bodyPr>
            <a:normAutofit fontScale="90000"/>
          </a:bodyPr>
          <a:lstStyle/>
          <a:p>
            <a:pPr lvl="0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Двоичное представление 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информации</a:t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Всё состоит из битов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110" y="474372"/>
            <a:ext cx="8716613" cy="17478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03966" y="2693052"/>
            <a:ext cx="7268589" cy="17242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7707629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2" y="4888165"/>
            <a:ext cx="9862703" cy="1507067"/>
          </a:xfrm>
        </p:spPr>
        <p:txBody>
          <a:bodyPr>
            <a:normAutofit/>
          </a:bodyPr>
          <a:lstStyle/>
          <a:p>
            <a:pPr lvl="0"/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комбинаторика</a:t>
            </a:r>
            <a: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Подсчет </a:t>
            </a:r>
            <a:r>
              <a:rPr lang="ru-RU" sz="3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вариантов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84211" y="685800"/>
            <a:ext cx="8948303" cy="3615267"/>
          </a:xfrm>
        </p:spPr>
        <p:txBody>
          <a:bodyPr/>
          <a:lstStyle/>
          <a:p>
            <a:pPr lvl="0"/>
            <a:r>
              <a:rPr lang="ru-RU" sz="2800" b="1" dirty="0"/>
              <a:t>Ключевые темы:</a:t>
            </a:r>
            <a:endParaRPr lang="ru-RU" sz="2800" dirty="0"/>
          </a:p>
          <a:p>
            <a:pPr lvl="1"/>
            <a:r>
              <a:rPr lang="ru-RU" sz="2800" dirty="0"/>
              <a:t>Правила суммы и произведения</a:t>
            </a:r>
          </a:p>
          <a:p>
            <a:pPr lvl="1"/>
            <a:r>
              <a:rPr lang="ru-RU" sz="2800" dirty="0"/>
              <a:t>Перестановки, размещения, сочетания</a:t>
            </a:r>
          </a:p>
          <a:p>
            <a:pPr lvl="0"/>
            <a:r>
              <a:rPr lang="ru-RU" sz="2800" b="1" dirty="0"/>
              <a:t>Задания ЕГЭ:</a:t>
            </a:r>
            <a:r>
              <a:rPr lang="ru-RU" sz="2800" dirty="0"/>
              <a:t> №8, №</a:t>
            </a:r>
            <a:r>
              <a:rPr lang="ru-RU" sz="2800" dirty="0" smtClean="0"/>
              <a:t>16, №23</a:t>
            </a:r>
            <a:endParaRPr lang="ru-RU" sz="2800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42516" y="327217"/>
            <a:ext cx="1881845" cy="17708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235897930"/>
      </p:ext>
    </p:extLst>
  </p:cSld>
  <p:clrMapOvr>
    <a:masterClrMapping/>
  </p:clrMapOvr>
</p:sld>
</file>

<file path=ppt/theme/theme1.xml><?xml version="1.0" encoding="utf-8"?>
<a:theme xmlns:a="http://schemas.openxmlformats.org/drawingml/2006/main" name="Сектор">
  <a:themeElements>
    <a:clrScheme name="Slice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83</TotalTime>
  <Words>364</Words>
  <Application>Microsoft Office PowerPoint</Application>
  <PresentationFormat>Широкоэкранный</PresentationFormat>
  <Paragraphs>55</Paragraphs>
  <Slides>16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Century Gothic</vt:lpstr>
      <vt:lpstr>Wingdings 3</vt:lpstr>
      <vt:lpstr>Сектор</vt:lpstr>
      <vt:lpstr>Математика для сдачи ЕГЭ по информатике</vt:lpstr>
      <vt:lpstr>Информатика = Прикладная математика  </vt:lpstr>
      <vt:lpstr>Алгебра логики - Фундамент для анализа  </vt:lpstr>
      <vt:lpstr>Алгебра логики - Фундамент для анализа  </vt:lpstr>
      <vt:lpstr>Системы счисления Язык компьютера</vt:lpstr>
      <vt:lpstr>Системы счисления Язык компьютера</vt:lpstr>
      <vt:lpstr>Двоичное представление информации Всё состоит из битов</vt:lpstr>
      <vt:lpstr>Двоичное представление информации Всё состоит из битов</vt:lpstr>
      <vt:lpstr>комбинаторика Подсчет вариантов</vt:lpstr>
      <vt:lpstr>комбинаторика Подсчет вариантов</vt:lpstr>
      <vt:lpstr>Работа с числами и последовательностями </vt:lpstr>
      <vt:lpstr>Работа с числами и последовательностями </vt:lpstr>
      <vt:lpstr>Функции, графики и прогрессии</vt:lpstr>
      <vt:lpstr>Теория графов</vt:lpstr>
      <vt:lpstr>Теория графов</vt:lpstr>
      <vt:lpstr>Успех на ЕГЭ = Сильная математическая база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Математика для сдачи ЕГЭ по информатике</dc:title>
  <dc:creator>Дмитрий Валерьевич Кузнецов</dc:creator>
  <cp:lastModifiedBy>Дмитрий Валерьевич Кузнецов</cp:lastModifiedBy>
  <cp:revision>11</cp:revision>
  <dcterms:created xsi:type="dcterms:W3CDTF">2025-10-07T07:11:55Z</dcterms:created>
  <dcterms:modified xsi:type="dcterms:W3CDTF">2025-10-11T10:01:19Z</dcterms:modified>
</cp:coreProperties>
</file>