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23" r:id="rId2"/>
    <p:sldId id="334" r:id="rId3"/>
    <p:sldId id="331" r:id="rId4"/>
    <p:sldId id="335" r:id="rId5"/>
    <p:sldId id="336" r:id="rId6"/>
    <p:sldId id="337" r:id="rId7"/>
    <p:sldId id="338" r:id="rId8"/>
    <p:sldId id="340" r:id="rId9"/>
    <p:sldId id="339" r:id="rId10"/>
    <p:sldId id="317" r:id="rId11"/>
    <p:sldId id="318" r:id="rId12"/>
    <p:sldId id="319" r:id="rId13"/>
    <p:sldId id="320" r:id="rId14"/>
    <p:sldId id="321" r:id="rId15"/>
    <p:sldId id="322" r:id="rId16"/>
    <p:sldId id="293" r:id="rId17"/>
    <p:sldId id="294" r:id="rId18"/>
    <p:sldId id="295" r:id="rId19"/>
    <p:sldId id="296" r:id="rId20"/>
    <p:sldId id="298" r:id="rId21"/>
    <p:sldId id="299" r:id="rId22"/>
    <p:sldId id="300" r:id="rId23"/>
    <p:sldId id="301" r:id="rId24"/>
    <p:sldId id="325" r:id="rId25"/>
    <p:sldId id="326" r:id="rId26"/>
    <p:sldId id="328" r:id="rId27"/>
    <p:sldId id="329" r:id="rId28"/>
    <p:sldId id="330" r:id="rId29"/>
    <p:sldId id="332" r:id="rId30"/>
    <p:sldId id="333" r:id="rId31"/>
    <p:sldId id="30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-49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9F53F-703F-4F75-A145-985E0F493A14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AE7E9-DB7C-431A-A65A-2448506E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61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23813"/>
            <a:ext cx="793007" cy="8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144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8230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532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4587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739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610" y="162809"/>
            <a:ext cx="793007" cy="8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749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043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3537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625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62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508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9104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4C819-2311-45F1-9616-46C33C0D90D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D663A-FD18-4D0A-9BA4-5785B8DF7F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049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32908"/>
            <a:ext cx="10303933" cy="65116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02726"/>
            <a:ext cx="10515600" cy="21613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Использование CAE пакетов в образовании, науке и промышленности</a:t>
            </a:r>
          </a:p>
          <a:p>
            <a:pPr marL="0" indent="0" algn="ctr">
              <a:buNone/>
            </a:pP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Майкоп  9-14 октября 2025</a:t>
            </a:r>
          </a:p>
          <a:p>
            <a:pPr marL="0" indent="0" algn="ctr">
              <a:buNone/>
            </a:pP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269" y="2798618"/>
            <a:ext cx="5857313" cy="141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6854" y="2826327"/>
            <a:ext cx="5899280" cy="135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4974" y="0"/>
            <a:ext cx="6949773" cy="281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545" y="0"/>
            <a:ext cx="1365812" cy="134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00528" y="717453"/>
            <a:ext cx="1220375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942" y="1378633"/>
            <a:ext cx="1269781" cy="126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63327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1054"/>
            <a:ext cx="10515600" cy="11499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+mn-lt"/>
              </a:rPr>
              <a:t>Основные направления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+mn-lt"/>
              </a:rPr>
              <a:t>проектной деятельности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Задачи механики прочности</a:t>
            </a:r>
            <a:endParaRPr lang="ru-RU" dirty="0"/>
          </a:p>
          <a:p>
            <a:pPr lvl="0"/>
            <a:r>
              <a:rPr lang="ru-RU" dirty="0"/>
              <a:t>Статическая, динамическая прочность</a:t>
            </a:r>
          </a:p>
          <a:p>
            <a:pPr lvl="0"/>
            <a:r>
              <a:rPr lang="ru-RU" dirty="0"/>
              <a:t>Быстропротекающие процессы, взрывы, </a:t>
            </a:r>
            <a:r>
              <a:rPr lang="ru-RU" dirty="0" err="1"/>
              <a:t>дроп</a:t>
            </a:r>
            <a:r>
              <a:rPr lang="ru-RU" dirty="0"/>
              <a:t>-тесты</a:t>
            </a:r>
          </a:p>
          <a:p>
            <a:pPr lvl="0"/>
            <a:r>
              <a:rPr lang="ru-RU" dirty="0"/>
              <a:t>Электродинамика, </a:t>
            </a:r>
            <a:r>
              <a:rPr lang="ru-RU" dirty="0" err="1"/>
              <a:t>пьезокомпозиционные</a:t>
            </a:r>
            <a:r>
              <a:rPr lang="ru-RU" dirty="0"/>
              <a:t> материала</a:t>
            </a:r>
          </a:p>
          <a:p>
            <a:pPr lvl="0"/>
            <a:r>
              <a:rPr lang="ru-RU" dirty="0"/>
              <a:t>Теплообмен</a:t>
            </a:r>
          </a:p>
          <a:p>
            <a:pPr lvl="0"/>
            <a:r>
              <a:rPr lang="ru-RU" dirty="0"/>
              <a:t>Циклическая прочность и долговечность</a:t>
            </a:r>
          </a:p>
          <a:p>
            <a:pPr lvl="0"/>
            <a:r>
              <a:rPr lang="ru-RU" dirty="0"/>
              <a:t>Кинематика системы тел</a:t>
            </a:r>
          </a:p>
          <a:p>
            <a:pPr lvl="0"/>
            <a:r>
              <a:rPr lang="ru-RU" dirty="0"/>
              <a:t>Структурно сложные материалы, композиты</a:t>
            </a:r>
          </a:p>
          <a:p>
            <a:pPr lvl="0"/>
            <a:r>
              <a:rPr lang="ru-RU" dirty="0"/>
              <a:t>Оптимизация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2652" y="1825625"/>
            <a:ext cx="2411148" cy="77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113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Задачи гидроаэродинамики </a:t>
            </a:r>
            <a:endParaRPr lang="ru-RU" dirty="0"/>
          </a:p>
          <a:p>
            <a:pPr lvl="0"/>
            <a:r>
              <a:rPr lang="ru-RU" dirty="0"/>
              <a:t>Однофазные и многофазные течения</a:t>
            </a:r>
          </a:p>
          <a:p>
            <a:pPr lvl="0"/>
            <a:r>
              <a:rPr lang="ru-RU" dirty="0"/>
              <a:t>Теплообмен</a:t>
            </a:r>
          </a:p>
          <a:p>
            <a:pPr lvl="0"/>
            <a:r>
              <a:rPr lang="ru-RU" dirty="0"/>
              <a:t>Моделирование дискретных сред (частицы, порошки, крупные фракции), фильтрация, сепарация</a:t>
            </a:r>
          </a:p>
          <a:p>
            <a:pPr lvl="0"/>
            <a:r>
              <a:rPr lang="ru-RU" dirty="0"/>
              <a:t>Горение, химические реакции</a:t>
            </a:r>
          </a:p>
          <a:p>
            <a:pPr lvl="0"/>
            <a:r>
              <a:rPr lang="ru-RU" dirty="0"/>
              <a:t>Ударные воздействия, взрывы</a:t>
            </a:r>
          </a:p>
          <a:p>
            <a:r>
              <a:rPr lang="ru-RU" dirty="0" err="1"/>
              <a:t>Мультифизичные</a:t>
            </a:r>
            <a:r>
              <a:rPr lang="ru-RU" dirty="0"/>
              <a:t> связанные задачи гидродинамики и прочности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Основные направления</a:t>
            </a:r>
            <a:r>
              <a:rPr lang="en-US" b="1" dirty="0"/>
              <a:t> </a:t>
            </a:r>
            <a:r>
              <a:rPr lang="ru-RU" b="1" dirty="0"/>
              <a:t>проектной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0986" y="1843088"/>
            <a:ext cx="2542814" cy="8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9126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133" y="136525"/>
            <a:ext cx="10261600" cy="70167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+mn-lt"/>
              </a:rPr>
              <a:t>Выполненные проекты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83477682"/>
              </p:ext>
            </p:extLst>
          </p:nvPr>
        </p:nvGraphicFramePr>
        <p:xfrm>
          <a:off x="996849" y="838200"/>
          <a:ext cx="10450084" cy="5479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253">
                  <a:extLst>
                    <a:ext uri="{9D8B030D-6E8A-4147-A177-3AD203B41FA5}">
                      <a16:colId xmlns:a16="http://schemas.microsoft.com/office/drawing/2014/main" xmlns="" val="1865704676"/>
                    </a:ext>
                  </a:extLst>
                </a:gridCol>
                <a:gridCol w="4007682">
                  <a:extLst>
                    <a:ext uri="{9D8B030D-6E8A-4147-A177-3AD203B41FA5}">
                      <a16:colId xmlns:a16="http://schemas.microsoft.com/office/drawing/2014/main" xmlns="" val="2881551134"/>
                    </a:ext>
                  </a:extLst>
                </a:gridCol>
                <a:gridCol w="5757149">
                  <a:extLst>
                    <a:ext uri="{9D8B030D-6E8A-4147-A177-3AD203B41FA5}">
                      <a16:colId xmlns:a16="http://schemas.microsoft.com/office/drawing/2014/main" xmlns="" val="163935218"/>
                    </a:ext>
                  </a:extLst>
                </a:gridCol>
              </a:tblGrid>
              <a:tr h="183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Название проекта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Краткое описание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extLst>
                  <a:ext uri="{0D108BD9-81ED-4DB2-BD59-A6C34878D82A}">
                    <a16:rowId xmlns:a16="http://schemas.microsoft.com/office/drawing/2014/main" xmlns="" val="2482800641"/>
                  </a:ext>
                </a:extLst>
              </a:tr>
              <a:tr h="100381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Создание расчётной модели пространственного металлического высокотемпературного компенсатора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Конечноэлементное моделирование и расчет НДС пространственного металлического высокотемпературного компенсатора для обеспечения подвижности металлических перекрытий в различных направлениях под действием температурного расширения.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extLst>
                  <a:ext uri="{0D108BD9-81ED-4DB2-BD59-A6C34878D82A}">
                    <a16:rowId xmlns:a16="http://schemas.microsoft.com/office/drawing/2014/main" xmlns="" val="1567069570"/>
                  </a:ext>
                </a:extLst>
              </a:tr>
              <a:tr h="4538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Анализ статической устойчивости автономного антенного терминала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прочности антенного терминала при действии ветровых нагрузок, расчет опрокидывания антенного терминала.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extLst>
                  <a:ext uri="{0D108BD9-81ED-4DB2-BD59-A6C34878D82A}">
                    <a16:rowId xmlns:a16="http://schemas.microsoft.com/office/drawing/2014/main" xmlns="" val="3740969406"/>
                  </a:ext>
                </a:extLst>
              </a:tr>
              <a:tr h="72881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Проведение теоретико-аналитического расчета системы </a:t>
                      </a:r>
                      <a:r>
                        <a:rPr lang="ru-RU" sz="1600" dirty="0" err="1">
                          <a:effectLst/>
                        </a:rPr>
                        <a:t>виброразгрузки</a:t>
                      </a:r>
                      <a:r>
                        <a:rPr lang="ru-RU" sz="1600" dirty="0">
                          <a:effectLst/>
                        </a:rPr>
                        <a:t> модулей и блоков специальной техники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корпуса центра обработки данных от влияния ударных воздействий и взрывов, оптимизация </a:t>
                      </a:r>
                      <a:r>
                        <a:rPr lang="ru-RU" sz="1600" dirty="0" err="1">
                          <a:effectLst/>
                        </a:rPr>
                        <a:t>виброразгрузки</a:t>
                      </a:r>
                      <a:r>
                        <a:rPr lang="ru-RU" sz="1600" dirty="0">
                          <a:effectLst/>
                        </a:rPr>
                        <a:t> с целью снижения ударного ускорения до допустимых значений.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extLst>
                  <a:ext uri="{0D108BD9-81ED-4DB2-BD59-A6C34878D82A}">
                    <a16:rowId xmlns:a16="http://schemas.microsoft.com/office/drawing/2014/main" xmlns="" val="108776144"/>
                  </a:ext>
                </a:extLst>
              </a:tr>
              <a:tr h="61055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Расчет напряженно-деформированного состояния корпуса и валов редуктора с учетом контактных взаимодействий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и оптимизация прочности и долговечности/ресурса редуктора при действии статических и циклических нагрузок.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extLst>
                  <a:ext uri="{0D108BD9-81ED-4DB2-BD59-A6C34878D82A}">
                    <a16:rowId xmlns:a16="http://schemas.microsoft.com/office/drawing/2014/main" xmlns="" val="5453577"/>
                  </a:ext>
                </a:extLst>
              </a:tr>
              <a:tr h="146214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Разработка математических и компьютерных моделей зависимостей и условий выделения зерна из колоса при различных способах физико-механического воздействия на него на основе аналитических, численных методов и CAD-CAE комплексов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посвящена изучению динамики стебля и колоса, а также отдельных зерен пшеницы и имеет своей целью установить параметры воздействия на растение в целом и колос в частности для эффективного его извлечения из колоса.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195" marR="52195" marT="0" marB="0" anchor="ctr"/>
                </a:tc>
                <a:extLst>
                  <a:ext uri="{0D108BD9-81ED-4DB2-BD59-A6C34878D82A}">
                    <a16:rowId xmlns:a16="http://schemas.microsoft.com/office/drawing/2014/main" xmlns="" val="3512816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2668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82392708"/>
              </p:ext>
            </p:extLst>
          </p:nvPr>
        </p:nvGraphicFramePr>
        <p:xfrm>
          <a:off x="1012296" y="869686"/>
          <a:ext cx="9206971" cy="4957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3736">
                  <a:extLst>
                    <a:ext uri="{9D8B030D-6E8A-4147-A177-3AD203B41FA5}">
                      <a16:colId xmlns:a16="http://schemas.microsoft.com/office/drawing/2014/main" xmlns="" val="3729640890"/>
                    </a:ext>
                  </a:extLst>
                </a:gridCol>
                <a:gridCol w="3530940">
                  <a:extLst>
                    <a:ext uri="{9D8B030D-6E8A-4147-A177-3AD203B41FA5}">
                      <a16:colId xmlns:a16="http://schemas.microsoft.com/office/drawing/2014/main" xmlns="" val="572352303"/>
                    </a:ext>
                  </a:extLst>
                </a:gridCol>
                <a:gridCol w="5072295">
                  <a:extLst>
                    <a:ext uri="{9D8B030D-6E8A-4147-A177-3AD203B41FA5}">
                      <a16:colId xmlns:a16="http://schemas.microsoft.com/office/drawing/2014/main" xmlns="" val="3285160931"/>
                    </a:ext>
                  </a:extLst>
                </a:gridCol>
              </a:tblGrid>
              <a:tr h="70159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фланца с учетом трещины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влияния трещины, образующейся при термических деформациях сварки, на напряженно-деформированное состояние фланца.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97847996"/>
                  </a:ext>
                </a:extLst>
              </a:tr>
              <a:tr h="70159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напряженно-деформированного состояния колеса турбины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Расчет прочности колеса турбины с лопатками в зависимости от величины оборотов, с учетом посадочных деформаций и температурных воздействий.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72636362"/>
                  </a:ext>
                </a:extLst>
              </a:tr>
              <a:tr h="105677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тепловых и гидравлических параметров элементов жидкостного охлаждения специальной аппаратуры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Построение математической и расчетной модели специальных комплексов, проведения тепловых и гидравлических расчетов для оценки эффективность </a:t>
                      </a:r>
                      <a:r>
                        <a:rPr lang="ru-RU" sz="1600" dirty="0" err="1">
                          <a:effectLst/>
                        </a:rPr>
                        <a:t>термостабилизации</a:t>
                      </a:r>
                      <a:r>
                        <a:rPr lang="ru-RU" sz="1600" dirty="0">
                          <a:effectLst/>
                        </a:rPr>
                        <a:t>/охлаждения входящих в состав комплексов приборов.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1257664"/>
                  </a:ext>
                </a:extLst>
              </a:tr>
              <a:tr h="87918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Моделирование ремонтных работ нефтедобывающих платформ на шельфе моря для страховой компании DNV и Лойд Регистр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выполнялась для совместного нефтяного российско-вьетнамского предприятия.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401"/>
                  </a:ext>
                </a:extLst>
              </a:tr>
              <a:tr h="70159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Определение напряженно-деформированного состояния экранов конвективной шахты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прочности и устойчивости пространственных конструкций конвективной шахты котла при действии статических и температурных воздействий. Текущий проект.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75772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27283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47409679"/>
              </p:ext>
            </p:extLst>
          </p:nvPr>
        </p:nvGraphicFramePr>
        <p:xfrm>
          <a:off x="838200" y="2012851"/>
          <a:ext cx="10676466" cy="4301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0096">
                  <a:extLst>
                    <a:ext uri="{9D8B030D-6E8A-4147-A177-3AD203B41FA5}">
                      <a16:colId xmlns:a16="http://schemas.microsoft.com/office/drawing/2014/main" xmlns="" val="3531915277"/>
                    </a:ext>
                  </a:extLst>
                </a:gridCol>
                <a:gridCol w="4094501">
                  <a:extLst>
                    <a:ext uri="{9D8B030D-6E8A-4147-A177-3AD203B41FA5}">
                      <a16:colId xmlns:a16="http://schemas.microsoft.com/office/drawing/2014/main" xmlns="" val="2369220961"/>
                    </a:ext>
                  </a:extLst>
                </a:gridCol>
                <a:gridCol w="5881869">
                  <a:extLst>
                    <a:ext uri="{9D8B030D-6E8A-4147-A177-3AD203B41FA5}">
                      <a16:colId xmlns:a16="http://schemas.microsoft.com/office/drawing/2014/main" xmlns="" val="2279479290"/>
                    </a:ext>
                  </a:extLst>
                </a:gridCol>
              </a:tblGrid>
              <a:tr h="56417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/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Расчет и оптимизация блоков ЦОД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Расчет прочностных характеристик центров управления данных при ударных/вибрационных, тепловых воздействиях.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extLst>
                  <a:ext uri="{0D108BD9-81ED-4DB2-BD59-A6C34878D82A}">
                    <a16:rowId xmlns:a16="http://schemas.microsoft.com/office/drawing/2014/main" xmlns="" val="3935965297"/>
                  </a:ext>
                </a:extLst>
              </a:tr>
              <a:tr h="56417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регулируемого клапана запорной арматуры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Связанный прочностной и гидродинамический расчет осесимметричного регулируемого клапана. Текущий проект.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extLst>
                  <a:ext uri="{0D108BD9-81ED-4DB2-BD59-A6C34878D82A}">
                    <a16:rowId xmlns:a16="http://schemas.microsoft.com/office/drawing/2014/main" xmlns="" val="376975386"/>
                  </a:ext>
                </a:extLst>
              </a:tr>
              <a:tr h="39556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Моделирование взрыва газового оборудования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Моделирование взрывов газового оборудования и разрушения зданий от ударной волны.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extLst>
                  <a:ext uri="{0D108BD9-81ED-4DB2-BD59-A6C34878D82A}">
                    <a16:rowId xmlns:a16="http://schemas.microsoft.com/office/drawing/2014/main" xmlns="" val="2088530235"/>
                  </a:ext>
                </a:extLst>
              </a:tr>
              <a:tr h="94659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Моделирование и оптимизация системы вентиляции и климат контроля в кабине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Моделирование системы гидродинамических полей, систем климат регулирования в кабине технологической машины с учетом влажности, концентрации газов. Также моделирование радиаторов, испарителей, теплообмена в ДВС.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extLst>
                  <a:ext uri="{0D108BD9-81ED-4DB2-BD59-A6C34878D82A}">
                    <a16:rowId xmlns:a16="http://schemas.microsoft.com/office/drawing/2014/main" xmlns="" val="2432121733"/>
                  </a:ext>
                </a:extLst>
              </a:tr>
              <a:tr h="56417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r>
                        <a:rPr lang="en-US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прочности судна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прочности корпуса прочности конструкции многоцелевого катера при изгибающем моменте и ударе о воду.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extLst>
                  <a:ext uri="{0D108BD9-81ED-4DB2-BD59-A6C34878D82A}">
                    <a16:rowId xmlns:a16="http://schemas.microsoft.com/office/drawing/2014/main" xmlns="" val="1688663166"/>
                  </a:ext>
                </a:extLst>
              </a:tr>
              <a:tr h="77376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r>
                        <a:rPr lang="en-US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Моделирования процесса кристаллизации металла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Моделируется процесс потока жидкой фазы металла при его попадании из ковша в кристаллизатор, исследуется образование завихрений в кристаллизаторе с целью оптимизации кристаллической решетки.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11" marR="61111" marT="0" marB="0" anchor="ctr"/>
                </a:tc>
                <a:extLst>
                  <a:ext uri="{0D108BD9-81ED-4DB2-BD59-A6C34878D82A}">
                    <a16:rowId xmlns:a16="http://schemas.microsoft.com/office/drawing/2014/main" xmlns="" val="3977587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86846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0151665"/>
              </p:ext>
            </p:extLst>
          </p:nvPr>
        </p:nvGraphicFramePr>
        <p:xfrm>
          <a:off x="838200" y="1972732"/>
          <a:ext cx="9872133" cy="3754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7353">
                  <a:extLst>
                    <a:ext uri="{9D8B030D-6E8A-4147-A177-3AD203B41FA5}">
                      <a16:colId xmlns:a16="http://schemas.microsoft.com/office/drawing/2014/main" xmlns="" val="1566172631"/>
                    </a:ext>
                  </a:extLst>
                </a:gridCol>
                <a:gridCol w="3786034">
                  <a:extLst>
                    <a:ext uri="{9D8B030D-6E8A-4147-A177-3AD203B41FA5}">
                      <a16:colId xmlns:a16="http://schemas.microsoft.com/office/drawing/2014/main" xmlns="" val="438963751"/>
                    </a:ext>
                  </a:extLst>
                </a:gridCol>
                <a:gridCol w="5438746">
                  <a:extLst>
                    <a:ext uri="{9D8B030D-6E8A-4147-A177-3AD203B41FA5}">
                      <a16:colId xmlns:a16="http://schemas.microsoft.com/office/drawing/2014/main" xmlns="" val="1447233165"/>
                    </a:ext>
                  </a:extLst>
                </a:gridCol>
              </a:tblGrid>
              <a:tr h="130293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r>
                        <a:rPr lang="en-US" sz="16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Расчет и моделирование спинного протеза-</a:t>
                      </a:r>
                      <a:r>
                        <a:rPr lang="ru-RU" sz="1600" dirty="0" err="1">
                          <a:effectLst/>
                        </a:rPr>
                        <a:t>кейджа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Протезы нового поколения для протезирования поврежденных спинных дисков, изготавливаются методов лазерной 3D печати из металлов. Выполнено моделирование, расчет прочности и оптимизация.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47367211"/>
                  </a:ext>
                </a:extLst>
              </a:tr>
              <a:tr h="74056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Моделирование установки расхода природного газа высокого давления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Серия расчетов по моделированию гидродинамики газов, теплообмена, прочности газовой установки высокого давления.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89736549"/>
                  </a:ext>
                </a:extLst>
              </a:tr>
              <a:tr h="92802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Моделирование устройств формирования потоков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Моделирование, расчет и оптимизация устройств формирования-выпрямления потоков, применяемых для измерений в промышленных газопроводах.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8167377"/>
                  </a:ext>
                </a:extLst>
              </a:tr>
              <a:tr h="74056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Прорыв газа высокого давления в теплообменнике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Моделирования разрыва трубы с газом высокого давления в теплообменнике с межтрубной жидкостью.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25238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3644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1 Расчет пространственного металлического высокотемпературного компенсатора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79799" y="1793557"/>
            <a:ext cx="4333345" cy="3148488"/>
          </a:xfrm>
        </p:spPr>
        <p:txBody>
          <a:bodyPr>
            <a:normAutofit/>
          </a:bodyPr>
          <a:lstStyle/>
          <a:p>
            <a:r>
              <a:rPr lang="ru-RU" sz="1600" dirty="0"/>
              <a:t>Конечноэлементное моделирование и расчет НДС пространственного металлического высокотемпературного компенсатора для обеспечения подвижности металлических перекрытий в различных направлениях под действием температурного расширения.</a:t>
            </a:r>
          </a:p>
          <a:p>
            <a:r>
              <a:rPr lang="ru-RU" sz="1600" dirty="0"/>
              <a:t>Используется в котлах ТЭЦ для компенсации температурных деформаций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3144" y="1793557"/>
            <a:ext cx="3512789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58144" y="1793557"/>
            <a:ext cx="2247688" cy="2396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3144" y="4275666"/>
            <a:ext cx="3921972" cy="2446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44379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Расчет пожарной преграды на АГЗС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39788" y="3006726"/>
            <a:ext cx="3859212" cy="3573463"/>
          </a:xfrm>
        </p:spPr>
        <p:txBody>
          <a:bodyPr>
            <a:normAutofit/>
          </a:bodyPr>
          <a:lstStyle/>
          <a:p>
            <a:r>
              <a:rPr lang="ru-RU" sz="2000" dirty="0"/>
              <a:t>При пожарах на автозаправочных станциях для защиты прилегающей тер-</a:t>
            </a:r>
            <a:r>
              <a:rPr lang="ru-RU" sz="2000" dirty="0" err="1"/>
              <a:t>ии</a:t>
            </a:r>
            <a:r>
              <a:rPr lang="ru-RU" sz="2000" dirty="0"/>
              <a:t> используются специальные преграды (стены). Расчет излучения и тепловых потоков от пламени.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4648" y="1690688"/>
            <a:ext cx="3596746" cy="2477770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8611394" y="1690688"/>
            <a:ext cx="3369733" cy="2617528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4648" y="4381184"/>
            <a:ext cx="4097867" cy="2225674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67788" y="4381184"/>
            <a:ext cx="3224212" cy="223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2874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Расчет колеса турбины на динамическую прочность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39788" y="3006726"/>
            <a:ext cx="3859212" cy="3573463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460" y="1619203"/>
            <a:ext cx="4660503" cy="4799854"/>
          </a:xfrm>
          <a:prstGeom prst="rect">
            <a:avLst/>
          </a:prstGeom>
        </p:spPr>
      </p:pic>
      <p:pic>
        <p:nvPicPr>
          <p:cNvPr id="15" name="Рисунок 14" descr="E:\Документы\Работа\ДГТУ\Колесо\c лопатками экв напряж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0758" y="2093119"/>
            <a:ext cx="4735909" cy="417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43221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Расчет имплантата позвоночного диска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734267" y="1451555"/>
            <a:ext cx="3859212" cy="3573463"/>
          </a:xfrm>
        </p:spPr>
        <p:txBody>
          <a:bodyPr>
            <a:normAutofit/>
          </a:bodyPr>
          <a:lstStyle/>
          <a:p>
            <a:r>
              <a:rPr lang="ru-RU" sz="2000" dirty="0"/>
              <a:t>Спинной </a:t>
            </a:r>
            <a:r>
              <a:rPr lang="ru-RU" sz="2000" dirty="0" err="1"/>
              <a:t>имплант</a:t>
            </a:r>
            <a:r>
              <a:rPr lang="ru-RU" sz="2000" dirty="0"/>
              <a:t> разработан с использованием топологической оптимизации (генеративный дизайн), произведен методом лазерной печати из порошкового сплава титана.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6493" y="1523949"/>
            <a:ext cx="4238972" cy="2620168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0096" y="4249131"/>
            <a:ext cx="3723529" cy="2413582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99654" y="4202855"/>
            <a:ext cx="594042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8520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7091"/>
            <a:ext cx="10303933" cy="90054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+mn-lt"/>
              </a:rPr>
              <a:t>CAE - Computer-aided engineering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1490"/>
            <a:ext cx="10515600" cy="4985473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 smtClean="0"/>
              <a:t>CAD/CAE</a:t>
            </a:r>
            <a:endParaRPr lang="ru-RU" b="1" dirty="0"/>
          </a:p>
          <a:p>
            <a:pPr marL="0" indent="0" algn="ctr">
              <a:buNone/>
            </a:pPr>
            <a:r>
              <a:rPr lang="en-US" dirty="0" smtClean="0"/>
              <a:t>CAE </a:t>
            </a:r>
            <a:r>
              <a:rPr lang="ru-RU" dirty="0" smtClean="0"/>
              <a:t>это программные средства для расчетов, анализа и моделирования различных физических процессов.</a:t>
            </a:r>
          </a:p>
          <a:p>
            <a:pPr marL="0" indent="0" algn="ctr">
              <a:buNone/>
            </a:pPr>
            <a:r>
              <a:rPr lang="en-US" b="1" dirty="0" smtClean="0"/>
              <a:t>CAD - Computer-aided design</a:t>
            </a:r>
          </a:p>
          <a:p>
            <a:pPr marL="0" indent="0" algn="ctr">
              <a:buNone/>
            </a:pPr>
            <a:r>
              <a:rPr lang="en-US" dirty="0" smtClean="0"/>
              <a:t>CAD </a:t>
            </a:r>
            <a:r>
              <a:rPr lang="ru-RU" dirty="0" smtClean="0"/>
              <a:t>это программные средства для проектирования, построения геометрических моделей.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dirty="0" smtClean="0"/>
              <a:t>Препроцессор – Решатель – Постпроцессор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Численные методы</a:t>
            </a:r>
            <a:r>
              <a:rPr lang="en-US" dirty="0" smtClean="0"/>
              <a:t>: </a:t>
            </a:r>
            <a:r>
              <a:rPr lang="ru-RU" dirty="0" smtClean="0"/>
              <a:t>конечных разностей, конечных элементов, конечных объемов и т.п.</a:t>
            </a:r>
          </a:p>
          <a:p>
            <a:pPr marL="0" indent="0" algn="ctr">
              <a:buNone/>
            </a:pP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3327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Расчет климатической системы кабины комбайна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39788" y="1491193"/>
            <a:ext cx="3859212" cy="3573463"/>
          </a:xfrm>
        </p:spPr>
        <p:txBody>
          <a:bodyPr>
            <a:normAutofit/>
          </a:bodyPr>
          <a:lstStyle/>
          <a:p>
            <a:r>
              <a:rPr lang="ru-RU" sz="2000" dirty="0"/>
              <a:t>Расчет и оптимизация полей температур, давлений, влажности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8188" y="1177926"/>
            <a:ext cx="2871788" cy="3475776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4601" y="1377421"/>
            <a:ext cx="2371725" cy="3160181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9788" y="4102525"/>
            <a:ext cx="2783946" cy="2531745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98359" y="4102525"/>
            <a:ext cx="3059641" cy="2531745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>
          <a:xfrm>
            <a:off x="8131008" y="4102525"/>
            <a:ext cx="2257592" cy="253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2916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Расчет прочности редуктора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Рисунок 14" descr="E:\Документы\Работа\ДГТУ\Редуктор 151118\Отчет по корпусу\рисунки\р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4522" y="1418167"/>
            <a:ext cx="3054878" cy="293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Объект 15" descr="E:\Документы\Работа\ДГТУ\Редуктор 151118\Отчет по корпусу\рисунки new1\p1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1989" y="1463058"/>
            <a:ext cx="4118950" cy="284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E:\Документы\Работа\ДГТУ\Редуктор 151118\Отчет по корпусу\рисунки new2\p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0162" y="3251941"/>
            <a:ext cx="3512080" cy="3340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Объект 17" descr="E:\Документы\Работа\ДГТУ\Редуктор 151118\Отчет\Снимок7.JPG"/>
          <p:cNvPicPr>
            <a:picLocks noGrp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8581" y="4223807"/>
            <a:ext cx="2762358" cy="2368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51387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Моделирование распространения пыли и стружки при сверлении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6733" y="1690688"/>
            <a:ext cx="4425950" cy="4007838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172200" y="1427454"/>
            <a:ext cx="5183188" cy="3282896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2200" y="4876046"/>
            <a:ext cx="4333346" cy="179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0405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Расчет устройств для выпрямления потока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9775" y="1681163"/>
            <a:ext cx="5157787" cy="3684588"/>
          </a:xfrm>
        </p:spPr>
        <p:txBody>
          <a:bodyPr/>
          <a:lstStyle/>
          <a:p>
            <a:r>
              <a:rPr lang="ru-RU" dirty="0"/>
              <a:t>Используется для выпрямления потока перед датчиками измерения в газотранспортных системах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image_2021_03_24T12_24_29_061Z"/>
          <p:cNvPicPr/>
          <p:nvPr/>
        </p:nvPicPr>
        <p:blipFill>
          <a:blip r:embed="rId2" cstate="print"/>
          <a:srcRect l="22122" t="8569" r="19313" b="58249"/>
          <a:stretch>
            <a:fillRect/>
          </a:stretch>
        </p:blipFill>
        <p:spPr bwMode="auto">
          <a:xfrm>
            <a:off x="6272213" y="1396048"/>
            <a:ext cx="2751667" cy="266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4143" y="3507582"/>
            <a:ext cx="1301351" cy="13123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62755" y="3507582"/>
            <a:ext cx="1408324" cy="15102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21349" y="4064001"/>
            <a:ext cx="3328293" cy="21161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82841" y="4064001"/>
            <a:ext cx="4339167" cy="222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2063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9768945" cy="964142"/>
          </a:xfrm>
        </p:spPr>
        <p:txBody>
          <a:bodyPr/>
          <a:lstStyle/>
          <a:p>
            <a:r>
              <a:rPr lang="ru-RU" dirty="0"/>
              <a:t>Расчет УФП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788" y="1035473"/>
            <a:ext cx="5939790" cy="2839720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6670" y="1086592"/>
            <a:ext cx="3066520" cy="2949468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0320" y="4036060"/>
            <a:ext cx="3241145" cy="2065866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11930" y="4036060"/>
            <a:ext cx="2882742" cy="2024697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43586" y="3922236"/>
            <a:ext cx="2563495" cy="213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2911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17679" cy="71860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Моделирование установки расхода природного газа высокого давления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3392" y="1083734"/>
            <a:ext cx="3938093" cy="26135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5500" y="1222897"/>
            <a:ext cx="4170967" cy="24743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3392" y="3776133"/>
            <a:ext cx="4692590" cy="27908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6205" y="3697288"/>
            <a:ext cx="4947082" cy="294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2436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17679" cy="71860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Разработка математических и компьютерных моделей зависимостей и условий выделения зерна из колоса при различных способах физико-механического воздействия на него на основе аналитических, численных методов и CAD-CAE комплексов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2" y="1473200"/>
            <a:ext cx="2737197" cy="25059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8758" y="1473200"/>
            <a:ext cx="2728491" cy="2505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10607" y="1473200"/>
            <a:ext cx="2534031" cy="2505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77996" y="1473200"/>
            <a:ext cx="2366817" cy="2505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606" y="4059665"/>
            <a:ext cx="2713793" cy="27983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48757" y="4059665"/>
            <a:ext cx="2538977" cy="27983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44415" y="4059666"/>
            <a:ext cx="2378785" cy="275184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823200" y="4059665"/>
            <a:ext cx="3718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Из СФ видно, что для первых двух СЧ колеблется преимущественно само зерно, а при частотах 3-6 колеблются чешуйки. </a:t>
            </a:r>
          </a:p>
          <a:p>
            <a:r>
              <a:rPr lang="ru-RU" dirty="0"/>
              <a:t>Таким образом, прикладывая колебания с заданной частотой, можно регулировать колебания зерна и чешуек отдельно. </a:t>
            </a:r>
          </a:p>
        </p:txBody>
      </p:sp>
    </p:spTree>
    <p:extLst>
      <p:ext uri="{BB962C8B-B14F-4D97-AF65-F5344CB8AC3E}">
        <p14:creationId xmlns:p14="http://schemas.microsoft.com/office/powerpoint/2010/main" xmlns="" val="1599710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788" y="170393"/>
            <a:ext cx="10515600" cy="617008"/>
          </a:xfrm>
        </p:spPr>
        <p:txBody>
          <a:bodyPr>
            <a:normAutofit/>
          </a:bodyPr>
          <a:lstStyle/>
          <a:p>
            <a:r>
              <a:rPr lang="ru-RU" sz="2200" b="1" dirty="0"/>
              <a:t>Полевая машина для уборки зерновых колосовых культур с использованием очеса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6132" y="879832"/>
            <a:ext cx="3141135" cy="29655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788" y="914514"/>
            <a:ext cx="2865670" cy="2812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77038" y="914514"/>
            <a:ext cx="2942695" cy="28038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9788" y="3930317"/>
            <a:ext cx="2775479" cy="24071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94668" y="3937807"/>
            <a:ext cx="2665354" cy="25899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77038" y="3937805"/>
            <a:ext cx="3481460" cy="258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4060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17679" cy="71860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Моделирования процесса кристаллизации металла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2982" y="965200"/>
            <a:ext cx="1121833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/>
              <a:t>Моделируется процесс потока жидкой фазы металла при его попадании из ковша в кристаллизатор, исследуется образование завихрений в кристаллизаторе с целью оптимизации кристаллической решетки.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788" y="1768793"/>
            <a:ext cx="5492361" cy="48238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02401" y="1716080"/>
            <a:ext cx="5096933" cy="5141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практике используется ЭМ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завихритель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Моделируется процесс потока жидкой фазы металла при его попадании из ковша в кристаллизатор, исследуется образование завихрений в кристаллизаторе.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целью уменьшения завихрений и распрямления потока (либо наоборот для увеличения завихрений) задача решается с учетом внедрения в поток дополнительной детали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завихрителя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распрямителя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потока). Можно любую форму.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моделируется две задачи (без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завихрителя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распрямителя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потока и с данной деталью). В случае необходимости в геометрию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завихрителя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распрямителя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вносятся изменения и производится перерасчет по согласованию сторон.</a:t>
            </a:r>
          </a:p>
        </p:txBody>
      </p:sp>
    </p:spTree>
    <p:extLst>
      <p:ext uri="{BB962C8B-B14F-4D97-AF65-F5344CB8AC3E}">
        <p14:creationId xmlns:p14="http://schemas.microsoft.com/office/powerpoint/2010/main" xmlns="" val="3948385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17679" cy="71860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Прорыв газа высокого давления в теплообменнике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1" y="1076325"/>
            <a:ext cx="11987618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7766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62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+mn-lt"/>
              </a:rPr>
              <a:t>Пакеты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28254"/>
            <a:ext cx="10515600" cy="5569527"/>
          </a:xfrm>
        </p:spPr>
        <p:txBody>
          <a:bodyPr>
            <a:normAutofit fontScale="92500" lnSpcReduction="20000"/>
          </a:bodyPr>
          <a:lstStyle/>
          <a:p>
            <a:r>
              <a:rPr lang="en-US" sz="3500" b="1" dirty="0" smtClean="0"/>
              <a:t>ANSYS</a:t>
            </a:r>
          </a:p>
          <a:p>
            <a:r>
              <a:rPr lang="en-US" sz="3500" b="1" dirty="0" smtClean="0"/>
              <a:t>COMSOL</a:t>
            </a:r>
            <a:endParaRPr lang="ru-RU" sz="3500" b="1" dirty="0" smtClean="0"/>
          </a:p>
          <a:p>
            <a:r>
              <a:rPr lang="en-US" sz="3500" b="1" dirty="0" smtClean="0"/>
              <a:t>ACELAN, ACELAN-COMPOS</a:t>
            </a:r>
          </a:p>
          <a:p>
            <a:r>
              <a:rPr lang="en-US" sz="3500" b="1" dirty="0" err="1" smtClean="0"/>
              <a:t>FlexPDE</a:t>
            </a:r>
            <a:endParaRPr lang="en-US" sz="3500" b="1" dirty="0" smtClean="0"/>
          </a:p>
          <a:p>
            <a:pPr>
              <a:buNone/>
            </a:pPr>
            <a:endParaRPr lang="en-US" sz="2900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АО «Моделирование и цифровые двойники»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- Москва</a:t>
            </a:r>
          </a:p>
          <a:p>
            <a:r>
              <a:rPr lang="ru-RU" sz="3000" dirty="0" smtClean="0"/>
              <a:t>ДАТАДВАНС — линейка программных продуктов </a:t>
            </a:r>
            <a:r>
              <a:rPr lang="ru-RU" sz="3000" b="1" dirty="0" err="1" smtClean="0"/>
              <a:t>pSeven</a:t>
            </a:r>
            <a:endParaRPr lang="ru-RU" sz="3000" b="1" dirty="0" smtClean="0"/>
          </a:p>
          <a:p>
            <a:r>
              <a:rPr lang="ru-RU" sz="3000" dirty="0" err="1" smtClean="0"/>
              <a:t>Фидесис</a:t>
            </a:r>
            <a:r>
              <a:rPr lang="ru-RU" sz="3000" dirty="0" smtClean="0"/>
              <a:t> — система моделирования </a:t>
            </a:r>
            <a:r>
              <a:rPr lang="ru-RU" sz="3000" b="1" dirty="0" smtClean="0"/>
              <a:t>CAE </a:t>
            </a:r>
            <a:r>
              <a:rPr lang="ru-RU" sz="3000" b="1" dirty="0" err="1" smtClean="0"/>
              <a:t>Fidesys</a:t>
            </a:r>
            <a:endParaRPr lang="ru-RU" sz="3000" b="1" dirty="0" smtClean="0"/>
          </a:p>
          <a:p>
            <a:r>
              <a:rPr lang="ru-RU" sz="3000" dirty="0" smtClean="0"/>
              <a:t>Севастопольский государственный университет (</a:t>
            </a:r>
            <a:r>
              <a:rPr lang="ru-RU" sz="3000" dirty="0" err="1" smtClean="0"/>
              <a:t>СевГУ</a:t>
            </a:r>
            <a:r>
              <a:rPr lang="ru-RU" sz="3000" dirty="0" smtClean="0"/>
              <a:t>) — программный комплекс </a:t>
            </a:r>
            <a:r>
              <a:rPr lang="ru-RU" sz="3000" b="1" dirty="0" smtClean="0"/>
              <a:t>САПР Гамма</a:t>
            </a:r>
          </a:p>
          <a:p>
            <a:r>
              <a:rPr lang="ru-RU" sz="3000" dirty="0" smtClean="0"/>
              <a:t>«</a:t>
            </a:r>
            <a:r>
              <a:rPr lang="ru-RU" sz="3000" dirty="0" err="1" smtClean="0"/>
              <a:t>Русатом</a:t>
            </a:r>
            <a:r>
              <a:rPr lang="ru-RU" sz="3000" dirty="0" smtClean="0"/>
              <a:t> – Цифровые решения» (РЦР) — программное обеспечение </a:t>
            </a:r>
            <a:r>
              <a:rPr lang="ru-RU" sz="3000" b="1" dirty="0" smtClean="0"/>
              <a:t>Логос</a:t>
            </a:r>
          </a:p>
          <a:p>
            <a:r>
              <a:rPr lang="ru-RU" sz="3000" dirty="0" smtClean="0"/>
              <a:t>3В Сервис — программный продукт </a:t>
            </a:r>
            <a:r>
              <a:rPr lang="ru-RU" sz="3000" b="1" dirty="0" err="1" smtClean="0"/>
              <a:t>SimInTech</a:t>
            </a:r>
            <a:endParaRPr lang="ru-RU" sz="3000" b="1" dirty="0" smtClean="0"/>
          </a:p>
          <a:p>
            <a:pPr algn="ctr">
              <a:buNone/>
            </a:pPr>
            <a:endParaRPr lang="en-US" sz="3200" dirty="0" smtClean="0"/>
          </a:p>
          <a:p>
            <a:pPr algn="ctr">
              <a:buNone/>
            </a:pPr>
            <a:endParaRPr lang="en-US" sz="2900" dirty="0" smtClean="0"/>
          </a:p>
          <a:p>
            <a:pPr>
              <a:buNone/>
            </a:pPr>
            <a:endParaRPr lang="en-US" sz="2900" dirty="0" smtClean="0"/>
          </a:p>
          <a:p>
            <a:endParaRPr lang="ru-RU" sz="2900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2267" y="858982"/>
            <a:ext cx="43772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Панфилов И.А.</a:t>
            </a:r>
            <a:endParaRPr lang="en-US" sz="2000" dirty="0" smtClean="0"/>
          </a:p>
          <a:p>
            <a:r>
              <a:rPr lang="ru-RU" sz="2000" dirty="0" smtClean="0"/>
              <a:t>Сертифицированные </a:t>
            </a:r>
            <a:r>
              <a:rPr lang="ru-RU" sz="2000" dirty="0"/>
              <a:t>расчетчик</a:t>
            </a:r>
            <a:r>
              <a:rPr lang="en-US" sz="2000" dirty="0"/>
              <a:t> </a:t>
            </a:r>
            <a:endParaRPr lang="ru-RU" sz="2000" dirty="0" smtClean="0"/>
          </a:p>
          <a:p>
            <a:r>
              <a:rPr lang="en-US" sz="2000" dirty="0" err="1" smtClean="0"/>
              <a:t>Ansys</a:t>
            </a:r>
            <a:r>
              <a:rPr lang="en-US" sz="2000" dirty="0"/>
              <a:t>. </a:t>
            </a:r>
            <a:r>
              <a:rPr lang="en-US" sz="2000" dirty="0" err="1"/>
              <a:t>Inc</a:t>
            </a:r>
            <a:r>
              <a:rPr lang="ru-RU" sz="2000" dirty="0"/>
              <a:t>, руководитель проектов </a:t>
            </a:r>
            <a:r>
              <a:rPr lang="en-US" sz="2000" dirty="0"/>
              <a:t>Mechanical, CFD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422099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17679" cy="71860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/>
              <a:t>Сопло </a:t>
            </a:r>
            <a:r>
              <a:rPr lang="ru-RU" sz="2400" dirty="0" err="1"/>
              <a:t>Лаваля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855" y="1083734"/>
            <a:ext cx="5378597" cy="34713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93452" y="1140622"/>
            <a:ext cx="4301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11111"/>
                </a:solidFill>
                <a:latin typeface="Noto Sans"/>
              </a:rPr>
              <a:t>Схема работы сопла </a:t>
            </a:r>
            <a:r>
              <a:rPr lang="ru-RU" sz="1600" dirty="0" err="1">
                <a:solidFill>
                  <a:srgbClr val="111111"/>
                </a:solidFill>
                <a:latin typeface="Noto Sans"/>
              </a:rPr>
              <a:t>Лаваля</a:t>
            </a:r>
            <a:r>
              <a:rPr lang="ru-RU" sz="1600" dirty="0">
                <a:solidFill>
                  <a:srgbClr val="111111"/>
                </a:solidFill>
                <a:latin typeface="Noto Sans"/>
              </a:rPr>
              <a:t>. Давление газа Р, его температура Т и плотность снижаются по мере движения газа к выходу из сопла. При этом непрерывно возрастает скорость потока </a:t>
            </a:r>
            <a:r>
              <a:rPr lang="en-US" sz="1600" dirty="0">
                <a:solidFill>
                  <a:srgbClr val="111111"/>
                </a:solidFill>
                <a:latin typeface="Noto Sans"/>
              </a:rPr>
              <a:t>v.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0755" y="2570163"/>
            <a:ext cx="3400698" cy="42878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11453" y="2789767"/>
            <a:ext cx="2800564" cy="353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6431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5862" y="1415196"/>
            <a:ext cx="82772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7510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880"/>
            <a:ext cx="10515600" cy="178659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 err="1" smtClean="0">
                <a:latin typeface="+mn-lt"/>
              </a:rPr>
              <a:t>FlexPDE</a:t>
            </a:r>
            <a:r>
              <a:rPr lang="en-US" sz="3200" dirty="0" smtClean="0">
                <a:latin typeface="+mn-lt"/>
              </a:rPr>
              <a:t> – </a:t>
            </a:r>
            <a:r>
              <a:rPr lang="ru-RU" sz="3200" dirty="0" smtClean="0">
                <a:latin typeface="+mn-lt"/>
              </a:rPr>
              <a:t>решение дифференциальных уравнений в частных производных, краевые и начально-краевые задачи дивергентного типа. Метод конечных элементов.</a:t>
            </a:r>
            <a:br>
              <a:rPr lang="ru-RU" sz="3200" dirty="0" smtClean="0">
                <a:latin typeface="+mn-lt"/>
              </a:rPr>
            </a:br>
            <a:r>
              <a:rPr lang="ru-RU" sz="3200" dirty="0" smtClean="0">
                <a:latin typeface="+mn-lt"/>
              </a:rPr>
              <a:t>Итерационный решатель.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236763"/>
            <a:ext cx="10515600" cy="3940200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Типы анализа</a:t>
            </a:r>
          </a:p>
          <a:p>
            <a:pPr>
              <a:buNone/>
            </a:pPr>
            <a:r>
              <a:rPr lang="ru-RU" dirty="0" smtClean="0"/>
              <a:t>Статический (стационарный)</a:t>
            </a:r>
          </a:p>
          <a:p>
            <a:pPr>
              <a:buNone/>
            </a:pPr>
            <a:r>
              <a:rPr lang="ru-RU" dirty="0" smtClean="0"/>
              <a:t>Модальный </a:t>
            </a:r>
          </a:p>
          <a:p>
            <a:pPr>
              <a:buNone/>
            </a:pPr>
            <a:r>
              <a:rPr lang="ru-RU" dirty="0" smtClean="0"/>
              <a:t>Гармонический</a:t>
            </a:r>
          </a:p>
          <a:p>
            <a:pPr>
              <a:buNone/>
            </a:pPr>
            <a:r>
              <a:rPr lang="ru-RU" dirty="0" smtClean="0"/>
              <a:t>Нестационарный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Типы задач</a:t>
            </a:r>
            <a:r>
              <a:rPr lang="en-US" b="1" dirty="0" smtClean="0"/>
              <a:t>: </a:t>
            </a:r>
            <a:r>
              <a:rPr lang="ru-RU" b="1" dirty="0" smtClean="0"/>
              <a:t>векторные задачи 1</a:t>
            </a:r>
            <a:r>
              <a:rPr lang="en-US" b="1" dirty="0" smtClean="0"/>
              <a:t>D, 2D, 3D</a:t>
            </a: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Линейные и </a:t>
            </a:r>
            <a:r>
              <a:rPr lang="ru-RU" b="1" dirty="0" smtClean="0">
                <a:solidFill>
                  <a:srgbClr val="FF0000"/>
                </a:solidFill>
              </a:rPr>
              <a:t>нелинейные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804" y="405276"/>
            <a:ext cx="7381510" cy="1761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615" y="0"/>
            <a:ext cx="3054741" cy="23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7407" y="2489981"/>
            <a:ext cx="3326101" cy="150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30463" y="1718299"/>
            <a:ext cx="2194561" cy="226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5716" y="4010194"/>
            <a:ext cx="3188018" cy="252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61535" y="3827594"/>
            <a:ext cx="3430465" cy="268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9928" y="2340731"/>
            <a:ext cx="5766880" cy="1007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3647" y="3361445"/>
            <a:ext cx="2951197" cy="253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18337" y="3779959"/>
            <a:ext cx="3178032" cy="91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21501" y="4944676"/>
            <a:ext cx="3147830" cy="90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351057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0750" y="0"/>
            <a:ext cx="3881250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151" y="209791"/>
            <a:ext cx="8025449" cy="220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2167" y="3382595"/>
            <a:ext cx="2326150" cy="309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53178" y="3404382"/>
            <a:ext cx="3752312" cy="313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81793" y="3376246"/>
            <a:ext cx="2810207" cy="299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6709" y="2445873"/>
            <a:ext cx="4529413" cy="4165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02482" y="2447778"/>
            <a:ext cx="3516381" cy="94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8820443" cy="246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4849" y="0"/>
            <a:ext cx="3287151" cy="432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88944"/>
            <a:ext cx="5257946" cy="271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806" y="5120641"/>
            <a:ext cx="1269407" cy="51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11828" y="5106572"/>
            <a:ext cx="2408358" cy="5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993" y="5809958"/>
            <a:ext cx="5101818" cy="85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4873" y="1820049"/>
            <a:ext cx="2461848" cy="243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38020" y="4628271"/>
            <a:ext cx="2849550" cy="222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90190" y="4628272"/>
            <a:ext cx="2904257" cy="222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161036" y="4678608"/>
            <a:ext cx="2030964" cy="217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707902" cy="1825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59493"/>
            <a:ext cx="1710244" cy="58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7784" y="1941368"/>
            <a:ext cx="2096798" cy="88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26873" y="1937472"/>
            <a:ext cx="4622346" cy="7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07684"/>
            <a:ext cx="2737737" cy="67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283527"/>
            <a:ext cx="5380135" cy="357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040" y="2574781"/>
            <a:ext cx="4111930" cy="76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735291" y="-1"/>
            <a:ext cx="3461504" cy="160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 descr="C:\Users\Oleandr\AppData\Downloads\PHI_GRAF_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9178" y="1579418"/>
            <a:ext cx="3842822" cy="192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807008" y="3408217"/>
            <a:ext cx="3384992" cy="177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89417" y="3837253"/>
            <a:ext cx="3408219" cy="140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72546" y="5149117"/>
            <a:ext cx="3161434" cy="170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426063" y="4724400"/>
            <a:ext cx="27659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6231988" cy="146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5243"/>
            <a:ext cx="6260123" cy="270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076135" y="300736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6623" y="0"/>
            <a:ext cx="5965378" cy="199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3179" y="1983543"/>
            <a:ext cx="5978821" cy="19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C:\Users\Arkadiy_Soloviev\Soloviev\Science\2024\VA\1d_w_q_output\1d_w_q_13+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52816"/>
            <a:ext cx="3606912" cy="2705184"/>
          </a:xfrm>
          <a:prstGeom prst="rect">
            <a:avLst/>
          </a:prstGeom>
          <a:noFill/>
        </p:spPr>
      </p:pic>
      <p:pic>
        <p:nvPicPr>
          <p:cNvPr id="4109" name="Picture 13" descr="C:\Users\Arkadiy_Soloviev\Soloviev\Science\2024\VA\1d_w_q_output\1d_w_q_14+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5313" y="4207329"/>
            <a:ext cx="3534228" cy="2650671"/>
          </a:xfrm>
          <a:prstGeom prst="rect">
            <a:avLst/>
          </a:prstGeom>
          <a:noFill/>
        </p:spPr>
      </p:pic>
      <p:pic>
        <p:nvPicPr>
          <p:cNvPr id="4111" name="Picture 15" descr="C:\Users\Arkadiy_Soloviev\Soloviev\Science\2024\VA\1d_w_q_output\1d_w_q_15+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7428" y="4191001"/>
            <a:ext cx="3555998" cy="2666999"/>
          </a:xfrm>
          <a:prstGeom prst="rect">
            <a:avLst/>
          </a:prstGeom>
          <a:noFill/>
        </p:spPr>
      </p:pic>
      <p:pic>
        <p:nvPicPr>
          <p:cNvPr id="4113" name="Picture 17" descr="C:\Users\Arkadiy_Soloviev\Soloviev\Science\2024\VA\1d_w_q_output\1d_w_q_16+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18401" y="4227288"/>
            <a:ext cx="3507616" cy="2630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1153</Words>
  <Application>Microsoft Office PowerPoint</Application>
  <PresentationFormat>Произвольный</PresentationFormat>
  <Paragraphs>150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 CAE - Computer-aided engineering </vt:lpstr>
      <vt:lpstr>Пакеты</vt:lpstr>
      <vt:lpstr>FlexPDE – решение дифференциальных уравнений в частных производных, краевые и начально-краевые задачи дивергентного типа. Метод конечных элементов. Итерационный решатель.</vt:lpstr>
      <vt:lpstr>Слайд 5</vt:lpstr>
      <vt:lpstr>Слайд 6</vt:lpstr>
      <vt:lpstr>Слайд 7</vt:lpstr>
      <vt:lpstr>Слайд 8</vt:lpstr>
      <vt:lpstr>Слайд 9</vt:lpstr>
      <vt:lpstr>Основные направления проектной деятельности </vt:lpstr>
      <vt:lpstr>Слайд 11</vt:lpstr>
      <vt:lpstr>Выполненные проекты</vt:lpstr>
      <vt:lpstr>Слайд 13</vt:lpstr>
      <vt:lpstr>Слайд 14</vt:lpstr>
      <vt:lpstr>Слайд 15</vt:lpstr>
      <vt:lpstr>1 Расчет пространственного металлического высокотемпературного компенсатора</vt:lpstr>
      <vt:lpstr>Расчет пожарной преграды на АГЗС </vt:lpstr>
      <vt:lpstr>Расчет колеса турбины на динамическую прочность</vt:lpstr>
      <vt:lpstr>Расчет имплантата позвоночного диска</vt:lpstr>
      <vt:lpstr>Расчет климатической системы кабины комбайна</vt:lpstr>
      <vt:lpstr>Расчет прочности редуктора</vt:lpstr>
      <vt:lpstr>Моделирование распространения пыли и стружки при сверлении </vt:lpstr>
      <vt:lpstr>Расчет устройств для выпрямления потока</vt:lpstr>
      <vt:lpstr>Расчет УФП</vt:lpstr>
      <vt:lpstr>Моделирование установки расхода природного газа высокого давления</vt:lpstr>
      <vt:lpstr>Разработка математических и компьютерных моделей зависимостей и условий выделения зерна из колоса при различных способах физико-механического воздействия на него на основе аналитических, численных методов и CAD-CAE комплексов</vt:lpstr>
      <vt:lpstr>Полевая машина для уборки зерновых колосовых культур с использованием очеса</vt:lpstr>
      <vt:lpstr>Моделирования процесса кристаллизации металла</vt:lpstr>
      <vt:lpstr>Прорыв газа высокого давления в теплообменнике</vt:lpstr>
      <vt:lpstr>Сопло Лаваля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cadfem</dc:creator>
  <cp:lastModifiedBy>Arkadiy_Soloviev</cp:lastModifiedBy>
  <cp:revision>132</cp:revision>
  <dcterms:created xsi:type="dcterms:W3CDTF">2020-09-03T09:21:11Z</dcterms:created>
  <dcterms:modified xsi:type="dcterms:W3CDTF">2025-09-23T07:36:10Z</dcterms:modified>
</cp:coreProperties>
</file>